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9"/>
  </p:notesMasterIdLst>
  <p:sldIdLst>
    <p:sldId id="346" r:id="rId2"/>
    <p:sldId id="2554" r:id="rId3"/>
    <p:sldId id="746" r:id="rId4"/>
    <p:sldId id="2567" r:id="rId5"/>
    <p:sldId id="859" r:id="rId6"/>
    <p:sldId id="839" r:id="rId7"/>
    <p:sldId id="841" r:id="rId8"/>
    <p:sldId id="842" r:id="rId9"/>
    <p:sldId id="845" r:id="rId10"/>
    <p:sldId id="840" r:id="rId11"/>
    <p:sldId id="843" r:id="rId12"/>
    <p:sldId id="844" r:id="rId13"/>
    <p:sldId id="846" r:id="rId14"/>
    <p:sldId id="848" r:id="rId15"/>
    <p:sldId id="577" r:id="rId16"/>
    <p:sldId id="582" r:id="rId17"/>
    <p:sldId id="879" r:id="rId18"/>
    <p:sldId id="861" r:id="rId19"/>
    <p:sldId id="853" r:id="rId20"/>
    <p:sldId id="2543" r:id="rId21"/>
    <p:sldId id="584" r:id="rId22"/>
    <p:sldId id="920" r:id="rId23"/>
    <p:sldId id="1018" r:id="rId24"/>
    <p:sldId id="1020" r:id="rId25"/>
    <p:sldId id="1023" r:id="rId26"/>
    <p:sldId id="1024" r:id="rId27"/>
    <p:sldId id="1115" r:id="rId28"/>
    <p:sldId id="1116" r:id="rId29"/>
    <p:sldId id="1025" r:id="rId30"/>
    <p:sldId id="1026" r:id="rId31"/>
    <p:sldId id="1028" r:id="rId32"/>
    <p:sldId id="1123" r:id="rId33"/>
    <p:sldId id="1029" r:id="rId34"/>
    <p:sldId id="1030" r:id="rId35"/>
    <p:sldId id="1031" r:id="rId36"/>
    <p:sldId id="1032" r:id="rId37"/>
    <p:sldId id="1017" r:id="rId38"/>
    <p:sldId id="1033" r:id="rId39"/>
    <p:sldId id="1124" r:id="rId40"/>
    <p:sldId id="1019" r:id="rId41"/>
    <p:sldId id="1034" r:id="rId42"/>
    <p:sldId id="1035" r:id="rId43"/>
    <p:sldId id="1037" r:id="rId44"/>
    <p:sldId id="1038" r:id="rId45"/>
    <p:sldId id="1041" r:id="rId46"/>
    <p:sldId id="1125" r:id="rId47"/>
    <p:sldId id="1127" r:id="rId48"/>
    <p:sldId id="1128" r:id="rId49"/>
    <p:sldId id="1132" r:id="rId50"/>
    <p:sldId id="1043" r:id="rId51"/>
    <p:sldId id="1129" r:id="rId52"/>
    <p:sldId id="1130" r:id="rId53"/>
    <p:sldId id="1126" r:id="rId54"/>
    <p:sldId id="1131" r:id="rId55"/>
    <p:sldId id="1133" r:id="rId56"/>
    <p:sldId id="1044" r:id="rId57"/>
    <p:sldId id="1134" r:id="rId58"/>
    <p:sldId id="1136" r:id="rId59"/>
    <p:sldId id="1054" r:id="rId60"/>
    <p:sldId id="1137" r:id="rId61"/>
    <p:sldId id="1139" r:id="rId62"/>
    <p:sldId id="1138" r:id="rId63"/>
    <p:sldId id="1050" r:id="rId64"/>
    <p:sldId id="1051" r:id="rId65"/>
    <p:sldId id="1141" r:id="rId66"/>
    <p:sldId id="1142" r:id="rId67"/>
    <p:sldId id="1144" r:id="rId68"/>
    <p:sldId id="1145" r:id="rId69"/>
    <p:sldId id="1146" r:id="rId70"/>
    <p:sldId id="1147" r:id="rId71"/>
    <p:sldId id="1148" r:id="rId72"/>
    <p:sldId id="1053" r:id="rId73"/>
    <p:sldId id="935" r:id="rId74"/>
    <p:sldId id="1060" r:id="rId75"/>
    <p:sldId id="1061" r:id="rId76"/>
    <p:sldId id="1058" r:id="rId77"/>
    <p:sldId id="1057" r:id="rId78"/>
    <p:sldId id="1065" r:id="rId79"/>
    <p:sldId id="1066" r:id="rId80"/>
    <p:sldId id="1067" r:id="rId81"/>
    <p:sldId id="1069" r:id="rId82"/>
    <p:sldId id="1068" r:id="rId83"/>
    <p:sldId id="1070" r:id="rId84"/>
    <p:sldId id="1074" r:id="rId85"/>
    <p:sldId id="1073" r:id="rId86"/>
    <p:sldId id="1082" r:id="rId87"/>
    <p:sldId id="1083" r:id="rId88"/>
    <p:sldId id="1084" r:id="rId89"/>
    <p:sldId id="1076" r:id="rId90"/>
    <p:sldId id="1085" r:id="rId91"/>
    <p:sldId id="940" r:id="rId92"/>
    <p:sldId id="1086" r:id="rId93"/>
    <p:sldId id="578" r:id="rId94"/>
    <p:sldId id="936" r:id="rId95"/>
    <p:sldId id="944" r:id="rId96"/>
    <p:sldId id="937" r:id="rId97"/>
    <p:sldId id="938" r:id="rId98"/>
    <p:sldId id="941" r:id="rId99"/>
    <p:sldId id="942" r:id="rId100"/>
    <p:sldId id="981" r:id="rId101"/>
    <p:sldId id="982" r:id="rId102"/>
    <p:sldId id="983" r:id="rId103"/>
    <p:sldId id="945" r:id="rId104"/>
    <p:sldId id="946" r:id="rId105"/>
    <p:sldId id="1087" r:id="rId106"/>
    <p:sldId id="943" r:id="rId107"/>
    <p:sldId id="986" r:id="rId108"/>
    <p:sldId id="1088" r:id="rId109"/>
    <p:sldId id="2568" r:id="rId110"/>
    <p:sldId id="1089" r:id="rId111"/>
    <p:sldId id="947" r:id="rId112"/>
    <p:sldId id="961" r:id="rId113"/>
    <p:sldId id="948" r:id="rId114"/>
    <p:sldId id="949" r:id="rId115"/>
    <p:sldId id="950" r:id="rId116"/>
    <p:sldId id="951" r:id="rId117"/>
    <p:sldId id="952" r:id="rId118"/>
    <p:sldId id="953" r:id="rId119"/>
    <p:sldId id="954" r:id="rId120"/>
    <p:sldId id="955" r:id="rId121"/>
    <p:sldId id="956" r:id="rId122"/>
    <p:sldId id="957" r:id="rId123"/>
    <p:sldId id="958" r:id="rId124"/>
    <p:sldId id="959" r:id="rId125"/>
    <p:sldId id="960" r:id="rId126"/>
    <p:sldId id="882" r:id="rId127"/>
    <p:sldId id="962" r:id="rId128"/>
    <p:sldId id="963" r:id="rId129"/>
    <p:sldId id="964" r:id="rId130"/>
    <p:sldId id="965" r:id="rId131"/>
    <p:sldId id="966" r:id="rId132"/>
    <p:sldId id="967" r:id="rId133"/>
    <p:sldId id="969" r:id="rId134"/>
    <p:sldId id="968" r:id="rId135"/>
    <p:sldId id="970" r:id="rId136"/>
    <p:sldId id="971" r:id="rId137"/>
    <p:sldId id="972" r:id="rId138"/>
    <p:sldId id="973" r:id="rId139"/>
    <p:sldId id="975" r:id="rId140"/>
    <p:sldId id="974" r:id="rId141"/>
    <p:sldId id="976" r:id="rId142"/>
    <p:sldId id="977" r:id="rId143"/>
    <p:sldId id="1021" r:id="rId144"/>
    <p:sldId id="1090" r:id="rId145"/>
    <p:sldId id="985" r:id="rId146"/>
    <p:sldId id="987" r:id="rId147"/>
    <p:sldId id="989" r:id="rId148"/>
    <p:sldId id="990" r:id="rId149"/>
    <p:sldId id="991" r:id="rId150"/>
    <p:sldId id="993" r:id="rId151"/>
    <p:sldId id="994" r:id="rId152"/>
    <p:sldId id="995" r:id="rId153"/>
    <p:sldId id="996" r:id="rId154"/>
    <p:sldId id="997" r:id="rId155"/>
    <p:sldId id="1000" r:id="rId156"/>
    <p:sldId id="998" r:id="rId157"/>
    <p:sldId id="1001" r:id="rId158"/>
    <p:sldId id="1002" r:id="rId159"/>
    <p:sldId id="1003" r:id="rId160"/>
    <p:sldId id="1004" r:id="rId161"/>
    <p:sldId id="1006" r:id="rId162"/>
    <p:sldId id="1007" r:id="rId163"/>
    <p:sldId id="1008" r:id="rId164"/>
    <p:sldId id="1009" r:id="rId165"/>
    <p:sldId id="1010" r:id="rId166"/>
    <p:sldId id="1011" r:id="rId167"/>
    <p:sldId id="1012" r:id="rId168"/>
    <p:sldId id="1013" r:id="rId169"/>
    <p:sldId id="1097" r:id="rId170"/>
    <p:sldId id="1015" r:id="rId171"/>
    <p:sldId id="1095" r:id="rId172"/>
    <p:sldId id="1016" r:id="rId173"/>
    <p:sldId id="1096" r:id="rId174"/>
    <p:sldId id="1098" r:id="rId175"/>
    <p:sldId id="1099" r:id="rId176"/>
    <p:sldId id="1101" r:id="rId177"/>
    <p:sldId id="1100" r:id="rId178"/>
    <p:sldId id="1102" r:id="rId179"/>
    <p:sldId id="1103" r:id="rId180"/>
    <p:sldId id="1104" r:id="rId181"/>
    <p:sldId id="1105" r:id="rId182"/>
    <p:sldId id="1106" r:id="rId183"/>
    <p:sldId id="1107" r:id="rId184"/>
    <p:sldId id="1108" r:id="rId185"/>
    <p:sldId id="1109" r:id="rId186"/>
    <p:sldId id="1110" r:id="rId187"/>
    <p:sldId id="1111" r:id="rId188"/>
    <p:sldId id="1112" r:id="rId189"/>
    <p:sldId id="1113" r:id="rId190"/>
    <p:sldId id="1117" r:id="rId191"/>
    <p:sldId id="1118" r:id="rId192"/>
    <p:sldId id="1119" r:id="rId193"/>
    <p:sldId id="1114" r:id="rId194"/>
    <p:sldId id="1120" r:id="rId195"/>
    <p:sldId id="1121" r:id="rId196"/>
    <p:sldId id="1122" r:id="rId197"/>
    <p:sldId id="345" r:id="rId198"/>
  </p:sldIdLst>
  <p:sldSz cx="12192000" cy="6858000"/>
  <p:notesSz cx="6858000" cy="9144000"/>
  <p:embeddedFontLst>
    <p:embeddedFont>
      <p:font typeface="강한공군체 Medium" panose="020B0600000101010101" pitchFamily="50" charset="-127"/>
      <p:regular r:id="rId200"/>
    </p:embeddedFont>
    <p:embeddedFont>
      <p:font typeface="맑은 고딕" panose="020B0503020000020004" pitchFamily="50" charset="-127"/>
      <p:regular r:id="rId201"/>
      <p:bold r:id="rId202"/>
    </p:embeddedFont>
    <p:embeddedFont>
      <p:font typeface="Abadi" panose="020B0604020104020204" pitchFamily="34" charset="0"/>
      <p:regular r:id="rId203"/>
    </p:embeddedFont>
    <p:embeddedFont>
      <p:font typeface="Calibri" panose="020F0502020204030204" pitchFamily="34" charset="0"/>
      <p:regular r:id="rId204"/>
      <p:bold r:id="rId205"/>
      <p:italic r:id="rId206"/>
      <p:boldItalic r:id="rId207"/>
    </p:embeddedFont>
    <p:embeddedFont>
      <p:font typeface="Consolas" panose="020B0609020204030204" pitchFamily="49" charset="0"/>
      <p:regular r:id="rId208"/>
      <p:bold r:id="rId209"/>
      <p:italic r:id="rId210"/>
      <p:boldItalic r:id="rId211"/>
    </p:embeddedFont>
    <p:embeddedFont>
      <p:font typeface="Mosk Bold 700" panose="02000506000000020004" pitchFamily="2" charset="0"/>
      <p:bold r:id="rId2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5" autoAdjust="0"/>
  </p:normalViewPr>
  <p:slideViewPr>
    <p:cSldViewPr snapToGrid="0">
      <p:cViewPr varScale="1">
        <p:scale>
          <a:sx n="104" d="100"/>
          <a:sy n="104" d="100"/>
        </p:scale>
        <p:origin x="9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10.fntdata"/><Relationship Id="rId190" Type="http://schemas.openxmlformats.org/officeDocument/2006/relationships/slide" Target="slides/slide189.xml"/><Relationship Id="rId204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1.fntdata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3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notesMaster" Target="notesMasters/notesMaster1.xml"/><Relationship Id="rId20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02/03/2023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89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fonts.google.com/specimen/Nanum+Gothic?subset=korean&amp;query=nanum#standard-sty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icons" TargetMode="Externa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bucks.co.kr/index.do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rbucks.co.kr/index.do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bulous-llama-eefc15.netlify.app/" TargetMode="External"/><Relationship Id="rId2" Type="http://schemas.openxmlformats.org/officeDocument/2006/relationships/hyperlink" Target="https://www.inflear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xenosign/star-bucks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5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646E-A2C9-61E8-08F0-A85BBA49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00085"/>
            <a:ext cx="10753725" cy="54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63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절대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최상위 디렉토리부터 해당 파일까지 경유한 모든 경로를 전부 기입하는 방식</a:t>
            </a:r>
            <a:endParaRPr lang="en-US" altLang="ko-KR" dirty="0"/>
          </a:p>
          <a:p>
            <a:r>
              <a:rPr lang="ko-KR" altLang="en-US" dirty="0"/>
              <a:t>하나의 파일당 하나의 고유한 절대 경로를 보유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C:\Users\tetz\Desktop\KDT\</a:t>
            </a:r>
            <a:r>
              <a:rPr lang="ko-KR" altLang="en-US" dirty="0"/>
              <a:t>수업 자료</a:t>
            </a:r>
            <a:r>
              <a:rPr lang="en-US" altLang="ko-KR" dirty="0"/>
              <a:t>\</a:t>
            </a:r>
            <a:r>
              <a:rPr lang="ko-KR" altLang="en-US" dirty="0"/>
              <a:t>정규 수업</a:t>
            </a:r>
            <a:r>
              <a:rPr lang="en-US" altLang="ko-KR" dirty="0"/>
              <a:t>\6\</a:t>
            </a:r>
            <a:r>
              <a:rPr lang="en-US" altLang="ko-KR" dirty="0" err="1"/>
              <a:t>starbucks</a:t>
            </a:r>
            <a:r>
              <a:rPr lang="en-US" altLang="ko-KR" dirty="0"/>
              <a:t>\index.html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620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104020204" pitchFamily="34" charset="0"/>
              </a:rPr>
              <a:t>현재 파일이 존재하는 디렉토리를 기준으로 해당 파일까지의 위치를 작성</a:t>
            </a:r>
            <a:endParaRPr lang="en-US" altLang="ko-KR" b="0" i="0" dirty="0">
              <a:solidFill>
                <a:srgbClr val="212529"/>
              </a:solidFill>
              <a:effectLst/>
              <a:latin typeface="Abadi" panose="020B0604020104020204" pitchFamily="34" charset="0"/>
            </a:endParaRPr>
          </a:p>
          <a:p>
            <a:r>
              <a:rPr lang="ko-KR" altLang="en-US" dirty="0"/>
              <a:t>상대 경로 접근 방법</a:t>
            </a:r>
            <a:endParaRPr lang="en-US" altLang="ko-KR" dirty="0"/>
          </a:p>
          <a:p>
            <a:pPr lvl="1"/>
            <a:r>
              <a:rPr lang="ko-KR" altLang="en-US" dirty="0"/>
              <a:t>최상위 디렉토리 </a:t>
            </a:r>
            <a:r>
              <a:rPr lang="en-US" altLang="ko-KR" dirty="0"/>
              <a:t>: /</a:t>
            </a:r>
          </a:p>
          <a:p>
            <a:pPr lvl="1"/>
            <a:r>
              <a:rPr lang="ko-KR" altLang="en-US" dirty="0"/>
              <a:t>현재 디렉토리 </a:t>
            </a:r>
            <a:r>
              <a:rPr lang="en-US" altLang="ko-KR" dirty="0"/>
              <a:t>: ./</a:t>
            </a:r>
          </a:p>
          <a:p>
            <a:pPr lvl="1"/>
            <a:r>
              <a:rPr lang="ko-KR" altLang="en-US" dirty="0"/>
              <a:t>상위 디렉토리 </a:t>
            </a:r>
            <a:r>
              <a:rPr lang="en-US" altLang="ko-KR" dirty="0"/>
              <a:t>: ../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28" y="2491755"/>
            <a:ext cx="472505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87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E6456-080D-7E7C-DD32-3C08D60C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9" y="3066892"/>
            <a:ext cx="2229161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23D1-2E98-8A11-EF23-12FC94DBD3B4}"/>
              </a:ext>
            </a:extLst>
          </p:cNvPr>
          <p:cNvSpPr txBox="1"/>
          <p:nvPr/>
        </p:nvSpPr>
        <p:spPr>
          <a:xfrm>
            <a:off x="2095422" y="1019018"/>
            <a:ext cx="8001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페이지가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공유 될 때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우선적으로 활용되는 정보를 지정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9866D6-194D-BC46-555D-BD99090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48" y="3019261"/>
            <a:ext cx="2534004" cy="229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341120-2229-B498-EBE1-6376345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65" y="3004971"/>
            <a:ext cx="210531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0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D64C-7A6F-E1FF-CC24-FA57BDA6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" y="2338055"/>
            <a:ext cx="11203164" cy="2181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D5BC-A82B-EFD6-FC43-ABEB0B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" y="541446"/>
            <a:ext cx="3044870" cy="12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6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og:type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og:site_name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0297606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Twitter Card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twitter:card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7836472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880699"/>
            <a:ext cx="115697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8F0D3-4EF4-3074-3A0B-E3DC49B4B872}"/>
              </a:ext>
            </a:extLst>
          </p:cNvPr>
          <p:cNvSpPr txBox="1"/>
          <p:nvPr/>
        </p:nvSpPr>
        <p:spPr>
          <a:xfrm>
            <a:off x="249382" y="919955"/>
            <a:ext cx="1173941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."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7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C42154-1B19-7F6F-C289-3ABAF021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31905"/>
            <a:ext cx="10306050" cy="45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551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라딘: 해 봐야 알지">
            <a:extLst>
              <a:ext uri="{FF2B5EF4-FFF2-40B4-BE49-F238E27FC236}">
                <a16:creationId xmlns:a16="http://schemas.microsoft.com/office/drawing/2014/main" id="{3A0ED8C7-A52B-CFF3-BBD5-CCD0A43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7700"/>
            <a:ext cx="4762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98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2151152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24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협업하기">
            <a:extLst>
              <a:ext uri="{FF2B5EF4-FFF2-40B4-BE49-F238E27FC236}">
                <a16:creationId xmlns:a16="http://schemas.microsoft.com/office/drawing/2014/main" id="{6C2B15E5-3ED4-9E53-7A8C-DBCD5B84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22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4C62D-F935-20FB-0330-2A2E19A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" y="709439"/>
            <a:ext cx="9987806" cy="205423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EA20FC-EBA2-7BEB-F374-53A8D0790D48}"/>
              </a:ext>
            </a:extLst>
          </p:cNvPr>
          <p:cNvSpPr/>
          <p:nvPr/>
        </p:nvSpPr>
        <p:spPr>
          <a:xfrm rot="13101030">
            <a:off x="9915525" y="103964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0A2F7-BB0F-A7B4-0656-BCEA7865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152273"/>
            <a:ext cx="3362623" cy="42633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A914DEE-C312-6BD9-99F6-C9D035D1E9D7}"/>
              </a:ext>
            </a:extLst>
          </p:cNvPr>
          <p:cNvSpPr/>
          <p:nvPr/>
        </p:nvSpPr>
        <p:spPr>
          <a:xfrm rot="13101030">
            <a:off x="4467225" y="418289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E14A9-6CE5-D0A2-0C64-E3A7AB2B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3160"/>
            <a:ext cx="3287898" cy="35015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B99D28-9C0F-03FC-41BA-AA25DEEA23B3}"/>
              </a:ext>
            </a:extLst>
          </p:cNvPr>
          <p:cNvSpPr/>
          <p:nvPr/>
        </p:nvSpPr>
        <p:spPr>
          <a:xfrm rot="13101030">
            <a:off x="8870581" y="49163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707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EB3659-DF00-05F8-BD45-05D93827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05" y="195262"/>
            <a:ext cx="685919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EF3A62-449B-F09E-221C-5828053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8" y="157162"/>
            <a:ext cx="5896743" cy="65436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71ABC0A-3F94-994A-B6CE-66219A467C3A}"/>
              </a:ext>
            </a:extLst>
          </p:cNvPr>
          <p:cNvSpPr/>
          <p:nvPr/>
        </p:nvSpPr>
        <p:spPr>
          <a:xfrm rot="8472058">
            <a:off x="4603381" y="57354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84266-2034-8AFA-4172-76E0B083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10" y="497189"/>
            <a:ext cx="6444179" cy="58636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D480A7-44C9-94A0-9EEF-11130AB9634D}"/>
              </a:ext>
            </a:extLst>
          </p:cNvPr>
          <p:cNvSpPr/>
          <p:nvPr/>
        </p:nvSpPr>
        <p:spPr>
          <a:xfrm rot="13013462">
            <a:off x="4584331" y="32399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66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C102E-A937-2C16-CF06-0FD1DEA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66485"/>
            <a:ext cx="6868484" cy="415348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63BB03-2EC4-8CA7-4956-797A3E3560A8}"/>
              </a:ext>
            </a:extLst>
          </p:cNvPr>
          <p:cNvSpPr/>
          <p:nvPr/>
        </p:nvSpPr>
        <p:spPr>
          <a:xfrm rot="13013462">
            <a:off x="3755656" y="4582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59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A6EEE-431B-9728-3C67-E9EF940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74" y="428387"/>
            <a:ext cx="5051451" cy="60012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C76EC3-CFC9-EF79-DE31-D733FD6887CC}"/>
              </a:ext>
            </a:extLst>
          </p:cNvPr>
          <p:cNvSpPr/>
          <p:nvPr/>
        </p:nvSpPr>
        <p:spPr>
          <a:xfrm rot="13013462">
            <a:off x="7746631" y="557072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7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2EB4C-FE03-4C34-A4C1-AA356E70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9" y="854066"/>
            <a:ext cx="10604101" cy="51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002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5423A7-E88D-CE0E-47C9-CC504541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23" y="368856"/>
            <a:ext cx="4742153" cy="61202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4B791-B2F5-841E-69D4-30D969CF682D}"/>
              </a:ext>
            </a:extLst>
          </p:cNvPr>
          <p:cNvSpPr/>
          <p:nvPr/>
        </p:nvSpPr>
        <p:spPr>
          <a:xfrm rot="8288225">
            <a:off x="4689106" y="505637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161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C5E16A-20BE-DF36-4791-B1C0010F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5" y="313033"/>
            <a:ext cx="6857090" cy="64301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4F4125-AC20-94E0-6196-6D8A50CF8E60}"/>
              </a:ext>
            </a:extLst>
          </p:cNvPr>
          <p:cNvSpPr/>
          <p:nvPr/>
        </p:nvSpPr>
        <p:spPr>
          <a:xfrm rot="8288225">
            <a:off x="4879604" y="373240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969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51FB8-8693-924F-5C1D-B9A0E202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5" y="204787"/>
            <a:ext cx="4816190" cy="64484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EF50CA-6329-A495-07BA-9890AA89CCE0}"/>
              </a:ext>
            </a:extLst>
          </p:cNvPr>
          <p:cNvSpPr/>
          <p:nvPr/>
        </p:nvSpPr>
        <p:spPr>
          <a:xfrm rot="8288225">
            <a:off x="4412880" y="564692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60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BEFE6-F48B-7E49-39DB-E364B97A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8" y="385114"/>
            <a:ext cx="8418403" cy="60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5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99A301-A745-8029-9ABE-68DE8757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90" y="1811072"/>
            <a:ext cx="6463219" cy="32358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7BC915-8975-C65B-17E9-A934CF9405F2}"/>
              </a:ext>
            </a:extLst>
          </p:cNvPr>
          <p:cNvSpPr/>
          <p:nvPr/>
        </p:nvSpPr>
        <p:spPr>
          <a:xfrm rot="8288225">
            <a:off x="6127380" y="296087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38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8939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01" y="3865086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 Family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53305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귀 엽 고 작은 소년 머리 벡터 일러스트 레이 션 디자인 로열티 무료 사진, 그림, 이미지 그리고 스톡포토그래피. Image  95999090.">
            <a:extLst>
              <a:ext uri="{FF2B5EF4-FFF2-40B4-BE49-F238E27FC236}">
                <a16:creationId xmlns:a16="http://schemas.microsoft.com/office/drawing/2014/main" id="{9BDB76AD-CC9F-8AB9-F822-A0E3C2C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8년에 크롬은 정말로 빠를까요?">
            <a:extLst>
              <a:ext uri="{FF2B5EF4-FFF2-40B4-BE49-F238E27FC236}">
                <a16:creationId xmlns:a16="http://schemas.microsoft.com/office/drawing/2014/main" id="{6E059A27-C97B-9787-A28C-E3C842B1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27" y="2978620"/>
            <a:ext cx="3708774" cy="1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1845562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1456764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3908333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08290-CC62-E58A-8560-2488EDDD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4183853"/>
            <a:ext cx="735890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2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https://fonts.google.com/specimen/Nanum+Gothic?subset=korean&amp;query=nanum#standard-styles</a:t>
            </a:r>
            <a:endParaRPr lang="en-US" altLang="ko-KR" dirty="0"/>
          </a:p>
          <a:p>
            <a:r>
              <a:rPr lang="ko-KR" altLang="en-US" dirty="0"/>
              <a:t>폰트 두께 선택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9EA59-077E-59F8-D06D-783F35A6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92" y="2927840"/>
            <a:ext cx="2210108" cy="3724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D1C0C-47D2-F367-2CAD-A716813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9" y="2927840"/>
            <a:ext cx="272453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D3EC4-83A9-FE7D-1DB6-C429C799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73" y="2009552"/>
            <a:ext cx="4769853" cy="25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190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Reset CSS </a:t>
            </a:r>
            <a:r>
              <a:rPr lang="ko-KR" altLang="en-US" dirty="0"/>
              <a:t>다음</a:t>
            </a:r>
            <a:r>
              <a:rPr lang="en-US" altLang="ko-KR" dirty="0"/>
              <a:t>, Main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이전</a:t>
            </a:r>
            <a:r>
              <a:rPr lang="en-US" altLang="ko-KR" dirty="0"/>
              <a:t>!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"https://fonts.googleapis.com/css2?family=Nanum+Gothic:wght@400;700;800&amp;display=swap"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7373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FA80-89F0-1E73-A505-DB305D2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에도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FF557-4F77-4E64-F34D-85ED2AE62002}"/>
              </a:ext>
            </a:extLst>
          </p:cNvPr>
          <p:cNvSpPr txBox="1"/>
          <p:nvPr/>
        </p:nvSpPr>
        <p:spPr>
          <a:xfrm>
            <a:off x="591671" y="14711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2571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443850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810418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4414032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103F0-9C5E-4B1B-93F8-9ECF7589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89" y="2020654"/>
            <a:ext cx="7287642" cy="107647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807031-F8A1-3C87-649D-900B7066FFAB}"/>
              </a:ext>
            </a:extLst>
          </p:cNvPr>
          <p:cNvSpPr/>
          <p:nvPr/>
        </p:nvSpPr>
        <p:spPr>
          <a:xfrm>
            <a:off x="5629835" y="1495549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661F13-2C8F-47C2-5C39-1AAE842481E3}"/>
              </a:ext>
            </a:extLst>
          </p:cNvPr>
          <p:cNvSpPr/>
          <p:nvPr/>
        </p:nvSpPr>
        <p:spPr>
          <a:xfrm>
            <a:off x="5629834" y="5056453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709D8-8278-CB83-71AE-582CCA54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3760872"/>
            <a:ext cx="7358903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9968A-322B-E087-AFCC-270393AA9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55" y="5495723"/>
            <a:ext cx="728764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90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D459F7-C5AA-C790-46D2-6341E55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" y="1670482"/>
            <a:ext cx="1263396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2612A-52A3-C011-2D19-6B48FC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5" y="1670482"/>
            <a:ext cx="116307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848EA1-C37A-A196-1BE2-53EFF0A1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1" y="1670482"/>
            <a:ext cx="1516154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AF7B5-21D0-9B23-6938-4F98BBE4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56" y="1670482"/>
            <a:ext cx="1113061" cy="1080000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E3151337-EF8B-4F70-B98B-39E17A17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이번엔 구글 아이콘을 가져다 써요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10D1D6B-BB62-955D-31CC-FCE68922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아이콘들이 존재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갓 구글 것을 한번 써보죠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6"/>
              </a:rPr>
              <a:t>https://fonts.google.com/icons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4905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C3949F-D2EB-1C0C-6CBF-FDEA6C9B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825047"/>
            <a:ext cx="10327341" cy="52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76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45A63-5742-1F7D-630E-8B26523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9" y="1605403"/>
            <a:ext cx="1724266" cy="224821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C42071-02F2-8034-167C-C896A7160FF0}"/>
              </a:ext>
            </a:extLst>
          </p:cNvPr>
          <p:cNvSpPr/>
          <p:nvPr/>
        </p:nvSpPr>
        <p:spPr>
          <a:xfrm rot="13546409">
            <a:off x="2317381" y="31411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D2A5A-CBF4-5BDA-923F-E76473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48" y="1370385"/>
            <a:ext cx="1945621" cy="5239691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아이콘 클릭 후</a:t>
            </a:r>
            <a:r>
              <a:rPr lang="en-US" altLang="ko-KR" dirty="0"/>
              <a:t>, </a:t>
            </a:r>
            <a:r>
              <a:rPr lang="ko-KR" altLang="en-US" dirty="0"/>
              <a:t>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파이터 | 슈퍼 스매시브라더스 얼티밋 | 닌텐도">
            <a:extLst>
              <a:ext uri="{FF2B5EF4-FFF2-40B4-BE49-F238E27FC236}">
                <a16:creationId xmlns:a16="http://schemas.microsoft.com/office/drawing/2014/main" id="{4BB4FD68-E10E-3D96-678A-C33C9592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7" y="1325563"/>
            <a:ext cx="1557179" cy="16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S - 위키백과, 우리 모두의 백과사전">
            <a:extLst>
              <a:ext uri="{FF2B5EF4-FFF2-40B4-BE49-F238E27FC236}">
                <a16:creationId xmlns:a16="http://schemas.microsoft.com/office/drawing/2014/main" id="{7A1179DD-E0D6-1EEF-EE1B-D26B8EA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2" y="5044986"/>
            <a:ext cx="917443" cy="12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ML - 위키백과, 우리 모두의 백과사전">
            <a:extLst>
              <a:ext uri="{FF2B5EF4-FFF2-40B4-BE49-F238E27FC236}">
                <a16:creationId xmlns:a16="http://schemas.microsoft.com/office/drawing/2014/main" id="{AECFA887-7E1F-713A-4718-1E685CD0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72" y="3353634"/>
            <a:ext cx="149250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77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크기는 폰트 </a:t>
            </a:r>
            <a:r>
              <a:rPr lang="en-US" altLang="ko-KR" dirty="0"/>
              <a:t>Size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조절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왜냐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폰트니까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9C7E-41D6-B865-2FA1-BC34FE4D9BB2}"/>
              </a:ext>
            </a:extLst>
          </p:cNvPr>
          <p:cNvSpPr txBox="1"/>
          <p:nvPr/>
        </p:nvSpPr>
        <p:spPr>
          <a:xfrm>
            <a:off x="690282" y="312924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82650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FA23C5-A8A1-0A44-6D69-FC55F86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805039"/>
            <a:ext cx="10067925" cy="524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846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10DDD491-C2C7-DEA0-40C5-280441F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142159"/>
            <a:ext cx="8130988" cy="45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2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나의 첫 면접후기 - 부제 : 브라우저에 url 를 입력했을 때 벌어지는 일">
            <a:extLst>
              <a:ext uri="{FF2B5EF4-FFF2-40B4-BE49-F238E27FC236}">
                <a16:creationId xmlns:a16="http://schemas.microsoft.com/office/drawing/2014/main" id="{6459B8AC-9E5B-995F-9A9B-FC4A218F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8" y="783291"/>
            <a:ext cx="7055224" cy="52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F2B54F-D3AE-3929-F0DA-B0CEAA80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24078"/>
            <a:ext cx="11555438" cy="120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C493CD-A11D-D228-ED6F-BE33BF84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9" y="1512799"/>
            <a:ext cx="1079386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헤더 배경색 </a:t>
            </a:r>
            <a:r>
              <a:rPr lang="en-US" altLang="ko-KR" dirty="0">
                <a:sym typeface="Wingdings" panose="05000000000000000000" pitchFamily="2" charset="2"/>
              </a:rPr>
              <a:t>: #f6f5ef / </a:t>
            </a:r>
            <a:r>
              <a:rPr lang="ko-KR" altLang="en-US" dirty="0">
                <a:sym typeface="Wingdings" panose="05000000000000000000" pitchFamily="2" charset="2"/>
              </a:rPr>
              <a:t>헤더 아래 테두리 </a:t>
            </a:r>
            <a:r>
              <a:rPr lang="en-US" altLang="ko-KR" dirty="0">
                <a:sym typeface="Wingdings" panose="05000000000000000000" pitchFamily="2" charset="2"/>
              </a:rPr>
              <a:t>: 1px solid #c8c8c8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Inner 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1100px,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75px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서브 메뉴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#656565  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, #000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15px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검색 창 테두리 색 </a:t>
            </a:r>
            <a:r>
              <a:rPr lang="en-US" altLang="ko-KR" dirty="0">
                <a:sym typeface="Wingdings" panose="05000000000000000000" pitchFamily="2" charset="2"/>
              </a:rPr>
              <a:t>: #00704A</a:t>
            </a:r>
          </a:p>
        </p:txBody>
      </p:sp>
    </p:spTree>
    <p:extLst>
      <p:ext uri="{BB962C8B-B14F-4D97-AF65-F5344CB8AC3E}">
        <p14:creationId xmlns:p14="http://schemas.microsoft.com/office/powerpoint/2010/main" val="13493971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</a:t>
            </a:r>
            <a:r>
              <a:rPr lang="en-US" altLang="ko-KR" dirty="0"/>
              <a:t> </a:t>
            </a:r>
            <a:r>
              <a:rPr lang="ko-KR" altLang="en-US" dirty="0"/>
              <a:t>태그 생성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주석 처리</a:t>
            </a:r>
            <a:r>
              <a:rPr lang="en-US" altLang="ko-KR" dirty="0"/>
              <a:t>!!</a:t>
            </a:r>
          </a:p>
          <a:p>
            <a:pPr lvl="1"/>
            <a:r>
              <a:rPr lang="ko-KR" altLang="en-US" dirty="0"/>
              <a:t>코드가 길어졌을 경우 쉽게 찾기 위해서 </a:t>
            </a:r>
            <a:r>
              <a:rPr lang="en-US" altLang="ko-KR" dirty="0"/>
              <a:t>+ </a:t>
            </a:r>
            <a:r>
              <a:rPr lang="ko-KR" altLang="en-US" dirty="0"/>
              <a:t>시각적인 편리함</a:t>
            </a:r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이름을 어찌 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스타벅스 홈페이지로 고고 </a:t>
            </a:r>
            <a:r>
              <a:rPr lang="en-US" altLang="ko-KR" dirty="0"/>
              <a:t>: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 err="1"/>
              <a:t>Header_wrap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inner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안에 뭐가 들었죠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로고</a:t>
            </a:r>
            <a:r>
              <a:rPr lang="en-US" altLang="ko-KR" dirty="0"/>
              <a:t>, </a:t>
            </a:r>
            <a:r>
              <a:rPr lang="ko-KR" altLang="en-US" dirty="0"/>
              <a:t>서브메뉴</a:t>
            </a:r>
            <a:r>
              <a:rPr lang="en-US" altLang="ko-KR" dirty="0"/>
              <a:t>, </a:t>
            </a:r>
            <a:r>
              <a:rPr lang="ko-KR" altLang="en-US" dirty="0" err="1"/>
              <a:t>주메뉴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52714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&lt;header&gt;,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폰트 관련 기본 설정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두께</a:t>
            </a:r>
            <a:r>
              <a:rPr lang="en-US" altLang="ko-KR" dirty="0"/>
              <a:t>, </a:t>
            </a:r>
            <a:r>
              <a:rPr lang="ko-KR" altLang="en-US" dirty="0"/>
              <a:t>줄 높이는 기본 값 설정</a:t>
            </a:r>
            <a:endParaRPr lang="en-US" altLang="ko-KR" dirty="0"/>
          </a:p>
          <a:p>
            <a:pPr lvl="1"/>
            <a:r>
              <a:rPr lang="ko-KR" altLang="en-US" dirty="0"/>
              <a:t>글자색은 어디서 확인하죠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Header</a:t>
            </a:r>
            <a:r>
              <a:rPr lang="ko-KR" altLang="en-US" dirty="0"/>
              <a:t> 태그 설정</a:t>
            </a:r>
            <a:endParaRPr lang="en-US" altLang="ko-KR" dirty="0"/>
          </a:p>
          <a:p>
            <a:pPr lvl="1"/>
            <a:r>
              <a:rPr lang="ko-KR" altLang="en-US" dirty="0"/>
              <a:t>헤더의 위치를 정확히 보기 위해 색상을 설정</a:t>
            </a:r>
            <a:endParaRPr lang="en-US" altLang="ko-KR" dirty="0"/>
          </a:p>
          <a:p>
            <a:pPr lvl="1"/>
            <a:r>
              <a:rPr lang="ko-KR" altLang="en-US" dirty="0"/>
              <a:t>헤더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하늘색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헤더</a:t>
            </a:r>
            <a:r>
              <a:rPr lang="en-US" altLang="ko-KR" dirty="0">
                <a:sym typeface="Wingdings" panose="05000000000000000000" pitchFamily="2" charset="2"/>
              </a:rPr>
              <a:t>_</a:t>
            </a:r>
            <a:r>
              <a:rPr lang="ko-KR" altLang="en-US" dirty="0">
                <a:sym typeface="Wingdings" panose="05000000000000000000" pitchFamily="2" charset="2"/>
              </a:rPr>
              <a:t>이너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오렌지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604E1-6615-A382-0971-3EFB6B5FBC9E}"/>
              </a:ext>
            </a:extLst>
          </p:cNvPr>
          <p:cNvSpPr txBox="1"/>
          <p:nvPr/>
        </p:nvSpPr>
        <p:spPr>
          <a:xfrm>
            <a:off x="6391656" y="1791546"/>
            <a:ext cx="5800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EEA33-B254-B445-C5DB-16716E099303}"/>
              </a:ext>
            </a:extLst>
          </p:cNvPr>
          <p:cNvSpPr txBox="1"/>
          <p:nvPr/>
        </p:nvSpPr>
        <p:spPr>
          <a:xfrm>
            <a:off x="7573818" y="4037573"/>
            <a:ext cx="46181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HEADER */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6602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&lt;header&gt;,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Header</a:t>
            </a:r>
            <a:r>
              <a:rPr lang="ko-KR" altLang="en-US" dirty="0"/>
              <a:t> 크기 설정</a:t>
            </a:r>
            <a:endParaRPr lang="en-US" altLang="ko-KR" dirty="0"/>
          </a:p>
          <a:p>
            <a:pPr lvl="1"/>
            <a:r>
              <a:rPr lang="ko-KR" altLang="en-US" dirty="0"/>
              <a:t>원본 페이지의 헤더 크기 보기</a:t>
            </a:r>
            <a:endParaRPr lang="en-US" altLang="ko-KR" dirty="0"/>
          </a:p>
          <a:p>
            <a:pPr lvl="1"/>
            <a:r>
              <a:rPr lang="ko-KR" altLang="en-US" dirty="0"/>
              <a:t>세로는 알아서 커졌을 확률이 있으니 가로만 적용</a:t>
            </a:r>
            <a:endParaRPr lang="en-US" altLang="ko-KR" dirty="0"/>
          </a:p>
          <a:p>
            <a:pPr lvl="1"/>
            <a:r>
              <a:rPr lang="ko-KR" altLang="en-US" dirty="0"/>
              <a:t>중앙 정렬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로고 위치 조절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로고 아래가 조금 뜨네요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ko-KR" altLang="en-US" dirty="0"/>
              <a:t>태그가 </a:t>
            </a:r>
            <a:r>
              <a:rPr lang="en-US" altLang="ko-KR" dirty="0"/>
              <a:t>inline </a:t>
            </a:r>
            <a:r>
              <a:rPr lang="ko-KR" altLang="en-US" dirty="0"/>
              <a:t>속성이기 때문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Inline </a:t>
            </a:r>
            <a:r>
              <a:rPr lang="ko-KR" altLang="en-US" dirty="0"/>
              <a:t>요소의 수직 정렬은 </a:t>
            </a:r>
            <a:r>
              <a:rPr lang="en-US" altLang="ko-KR" dirty="0"/>
              <a:t>baseline!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이미지 태그를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속성으로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54DF2-BDF3-5E20-3F0E-9582AF9E9B76}"/>
              </a:ext>
            </a:extLst>
          </p:cNvPr>
          <p:cNvSpPr txBox="1"/>
          <p:nvPr/>
        </p:nvSpPr>
        <p:spPr>
          <a:xfrm>
            <a:off x="7738110" y="1334707"/>
            <a:ext cx="44538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C9C50-7804-0763-2FCC-8C5EFEB31145}"/>
              </a:ext>
            </a:extLst>
          </p:cNvPr>
          <p:cNvSpPr txBox="1"/>
          <p:nvPr/>
        </p:nvSpPr>
        <p:spPr>
          <a:xfrm>
            <a:off x="7015734" y="4599963"/>
            <a:ext cx="5176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89302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로고가 </a:t>
            </a:r>
            <a:r>
              <a:rPr lang="en-US" altLang="ko-KR" dirty="0"/>
              <a:t>inner </a:t>
            </a:r>
            <a:r>
              <a:rPr lang="ko-KR" altLang="en-US" dirty="0"/>
              <a:t>밖을 나갈 일이 있을까요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Position: absolute;</a:t>
            </a:r>
          </a:p>
          <a:p>
            <a:r>
              <a:rPr lang="ko-KR" altLang="en-US" dirty="0"/>
              <a:t>수직 정렬을 위한 위</a:t>
            </a:r>
            <a:r>
              <a:rPr lang="en-US" altLang="ko-KR" dirty="0"/>
              <a:t>, </a:t>
            </a:r>
            <a:r>
              <a:rPr lang="ko-KR" altLang="en-US" dirty="0"/>
              <a:t>아래 위치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Top, bottom: 0;</a:t>
            </a:r>
          </a:p>
          <a:p>
            <a:r>
              <a:rPr lang="ko-KR" altLang="en-US" dirty="0"/>
              <a:t>수직 정렬</a:t>
            </a:r>
            <a:endParaRPr lang="en-US" altLang="ko-KR" dirty="0"/>
          </a:p>
          <a:p>
            <a:pPr lvl="1"/>
            <a:r>
              <a:rPr lang="en-US" altLang="ko-KR" dirty="0"/>
              <a:t>Margin: auto;</a:t>
            </a:r>
          </a:p>
          <a:p>
            <a:r>
              <a:rPr lang="ko-KR" altLang="en-US" dirty="0"/>
              <a:t>그런데 </a:t>
            </a:r>
            <a:r>
              <a:rPr lang="ko-KR" altLang="en-US" dirty="0" err="1"/>
              <a:t>안가네요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Margin </a:t>
            </a:r>
            <a:r>
              <a:rPr lang="ko-KR" altLang="en-US" dirty="0"/>
              <a:t>계산을 위한 요소의 크기가 없기 때문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height: 75px;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05B0F-FDE9-215A-ED7D-EE4085BE07F5}"/>
              </a:ext>
            </a:extLst>
          </p:cNvPr>
          <p:cNvSpPr txBox="1"/>
          <p:nvPr/>
        </p:nvSpPr>
        <p:spPr>
          <a:xfrm>
            <a:off x="7272516" y="1591717"/>
            <a:ext cx="43957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.header_inner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F9601-E0B5-942C-BA00-221D6EAB4362}"/>
              </a:ext>
            </a:extLst>
          </p:cNvPr>
          <p:cNvSpPr txBox="1"/>
          <p:nvPr/>
        </p:nvSpPr>
        <p:spPr>
          <a:xfrm>
            <a:off x="7229832" y="3639629"/>
            <a:ext cx="49621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.logo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62986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그런데</a:t>
            </a:r>
            <a:r>
              <a:rPr lang="en-US" altLang="ko-KR" dirty="0"/>
              <a:t> </a:t>
            </a:r>
            <a:r>
              <a:rPr lang="ko-KR" altLang="en-US" dirty="0"/>
              <a:t>이상한 곳으로 가네요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Position: absolute </a:t>
            </a:r>
            <a:r>
              <a:rPr lang="ko-KR" altLang="en-US" dirty="0"/>
              <a:t>는 어디를 기준으로 위치를 잡죠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Header_inner</a:t>
            </a:r>
            <a:r>
              <a:rPr lang="en-US" altLang="ko-KR" dirty="0"/>
              <a:t> </a:t>
            </a:r>
            <a:r>
              <a:rPr lang="ko-KR" altLang="en-US" dirty="0"/>
              <a:t>에 포지션 속성 값 주기</a:t>
            </a:r>
            <a:endParaRPr lang="en-US" altLang="ko-KR" dirty="0"/>
          </a:p>
          <a:p>
            <a:r>
              <a:rPr lang="ko-KR" altLang="en-US" dirty="0"/>
              <a:t>혹시 모르니</a:t>
            </a:r>
            <a:r>
              <a:rPr lang="en-US" altLang="ko-KR" dirty="0"/>
              <a:t>, </a:t>
            </a:r>
            <a:r>
              <a:rPr lang="en-US" altLang="ko-KR" dirty="0" err="1"/>
              <a:t>Header_inner</a:t>
            </a:r>
            <a:r>
              <a:rPr lang="en-US" altLang="ko-KR" dirty="0"/>
              <a:t> </a:t>
            </a:r>
            <a:r>
              <a:rPr lang="ko-KR" altLang="en-US" dirty="0"/>
              <a:t>왼쪽에 붙여 두기</a:t>
            </a:r>
            <a:endParaRPr lang="en-US" altLang="ko-KR" dirty="0"/>
          </a:p>
          <a:p>
            <a:pPr lvl="1"/>
            <a:r>
              <a:rPr lang="en-US" altLang="ko-KR" dirty="0"/>
              <a:t>Left: 0;</a:t>
            </a:r>
          </a:p>
          <a:p>
            <a:pPr lvl="1"/>
            <a:r>
              <a:rPr lang="ko-KR" altLang="en-US" dirty="0"/>
              <a:t>여기에 </a:t>
            </a:r>
            <a:r>
              <a:rPr lang="en-US" altLang="ko-KR" dirty="0"/>
              <a:t>right: 0; </a:t>
            </a:r>
            <a:r>
              <a:rPr lang="ko-KR" altLang="en-US" dirty="0"/>
              <a:t>을 주면</a:t>
            </a:r>
            <a:r>
              <a:rPr lang="en-US" altLang="ko-KR" dirty="0"/>
              <a:t>? </a:t>
            </a:r>
            <a:r>
              <a:rPr lang="ko-KR" altLang="en-US" dirty="0"/>
              <a:t>가로로도 중앙 정렬이 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625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B8AC2-770C-6612-3B50-7E9CB503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9897"/>
            <a:ext cx="12192000" cy="415399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</a:rPr>
              <a:t>Responsive</a:t>
            </a:r>
            <a:br>
              <a:rPr lang="en-US" altLang="ko-KR" sz="9600" dirty="0">
                <a:solidFill>
                  <a:schemeClr val="accent2"/>
                </a:solidFill>
              </a:rPr>
            </a:br>
            <a:r>
              <a:rPr lang="en-US" altLang="ko-KR" sz="9600" dirty="0">
                <a:solidFill>
                  <a:schemeClr val="accent2"/>
                </a:solidFill>
              </a:rPr>
              <a:t>Web</a:t>
            </a:r>
            <a:endParaRPr lang="ko-KR" altLang="en-US" sz="9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34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056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만들기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Sub_menu</a:t>
            </a:r>
            <a:r>
              <a:rPr lang="en-US" altLang="ko-KR" dirty="0"/>
              <a:t> </a:t>
            </a:r>
            <a:r>
              <a:rPr lang="ko-KR" altLang="en-US" dirty="0"/>
              <a:t>용 </a:t>
            </a:r>
            <a:r>
              <a:rPr lang="en-US" altLang="ko-KR" dirty="0"/>
              <a:t>div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이러한 서브 메뉴는 보통 어떤 태그를 변형해서 만들죠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해당 아이템들을 클릭하면 페이지 이동이 발생하므로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Href</a:t>
            </a:r>
            <a:r>
              <a:rPr lang="en-US" altLang="ko-KR" dirty="0"/>
              <a:t>=“#”</a:t>
            </a:r>
          </a:p>
          <a:p>
            <a:r>
              <a:rPr lang="ko-KR" altLang="en-US" dirty="0"/>
              <a:t>검색 </a:t>
            </a:r>
            <a:r>
              <a:rPr lang="en-US" altLang="ko-KR" dirty="0"/>
              <a:t>input </a:t>
            </a:r>
            <a:r>
              <a:rPr lang="ko-KR" altLang="en-US" dirty="0"/>
              <a:t>용 </a:t>
            </a:r>
            <a:r>
              <a:rPr lang="en-US" altLang="ko-KR" dirty="0"/>
              <a:t>div </a:t>
            </a:r>
            <a:r>
              <a:rPr lang="ko-KR" altLang="en-US" dirty="0"/>
              <a:t>만들기</a:t>
            </a:r>
            <a:endParaRPr lang="en-US" altLang="ko-KR" dirty="0"/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타입은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아이콘 넣기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09664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BE0A9-468B-1B18-17C7-EA51FFFFA2BC}"/>
              </a:ext>
            </a:extLst>
          </p:cNvPr>
          <p:cNvSpPr txBox="1"/>
          <p:nvPr/>
        </p:nvSpPr>
        <p:spPr>
          <a:xfrm>
            <a:off x="486918" y="335845"/>
            <a:ext cx="857478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 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 in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Starbucks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Customer Service &amp; Ideas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 a Store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search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155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만들기</a:t>
            </a:r>
            <a:r>
              <a:rPr lang="en-US" altLang="ko-KR" dirty="0"/>
              <a:t>, HTML </a:t>
            </a:r>
            <a:r>
              <a:rPr lang="ko-KR" altLang="en-US" dirty="0"/>
              <a:t>구조를 </a:t>
            </a:r>
            <a:r>
              <a:rPr lang="en-US" altLang="ko-KR" dirty="0"/>
              <a:t>CSS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이전에 만든 </a:t>
            </a:r>
            <a:r>
              <a:rPr lang="en-US" altLang="ko-KR" dirty="0"/>
              <a:t>HTML </a:t>
            </a:r>
            <a:r>
              <a:rPr lang="ko-KR" altLang="en-US" dirty="0"/>
              <a:t>요소에 각각 접근 할 수 있는 </a:t>
            </a:r>
            <a:r>
              <a:rPr lang="en-US" altLang="ko-KR" dirty="0"/>
              <a:t>CSS</a:t>
            </a:r>
            <a:r>
              <a:rPr lang="ko-KR" altLang="en-US" dirty="0"/>
              <a:t>를 미리 다 선언 하기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B9F00-6DD8-96E5-937E-C27AA46FCF96}"/>
              </a:ext>
            </a:extLst>
          </p:cNvPr>
          <p:cNvSpPr txBox="1"/>
          <p:nvPr/>
        </p:nvSpPr>
        <p:spPr>
          <a:xfrm>
            <a:off x="2763536" y="2394817"/>
            <a:ext cx="74685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1862738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좀</a:t>
            </a:r>
            <a:r>
              <a:rPr lang="en-US" altLang="ko-KR" dirty="0"/>
              <a:t>…</a:t>
            </a:r>
            <a:r>
              <a:rPr lang="ko-KR" altLang="en-US" dirty="0"/>
              <a:t> </a:t>
            </a:r>
            <a:r>
              <a:rPr lang="ko-KR" altLang="en-US" dirty="0" err="1"/>
              <a:t>걸리적</a:t>
            </a:r>
            <a:r>
              <a:rPr lang="ko-KR" altLang="en-US" dirty="0"/>
              <a:t> </a:t>
            </a:r>
            <a:r>
              <a:rPr lang="ko-KR" altLang="en-US" dirty="0" err="1"/>
              <a:t>거리네요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3746809"/>
            <a:ext cx="10830017" cy="2813789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or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867301-C00D-39C2-6B60-3F09C1E3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9" y="1325562"/>
            <a:ext cx="4663142" cy="24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352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태그는 클릭을 위한 요소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로고를 잠시 안보이도록 처리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Display: none </a:t>
            </a:r>
            <a:r>
              <a:rPr lang="ko-KR" altLang="en-US" dirty="0"/>
              <a:t>또는</a:t>
            </a:r>
            <a:r>
              <a:rPr lang="en-US" altLang="ko-KR" dirty="0"/>
              <a:t> visibility: hidden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 영역을 확실하게 보기위해 백그라운드 색상 설정</a:t>
            </a:r>
            <a:endParaRPr lang="en-US" altLang="ko-KR" dirty="0"/>
          </a:p>
          <a:p>
            <a:r>
              <a:rPr lang="ko-KR" altLang="en-US" dirty="0"/>
              <a:t>폰트 크기 설정</a:t>
            </a:r>
            <a:endParaRPr lang="en-US" altLang="ko-KR" dirty="0"/>
          </a:p>
          <a:p>
            <a:r>
              <a:rPr lang="ko-KR" altLang="en-US" dirty="0"/>
              <a:t>클릭을 위해서 </a:t>
            </a:r>
            <a:r>
              <a:rPr lang="en-US" altLang="ko-KR" dirty="0"/>
              <a:t>padding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글자 색 변경</a:t>
            </a:r>
            <a:r>
              <a:rPr lang="en-US" altLang="ko-KR" dirty="0"/>
              <a:t>! / Hover </a:t>
            </a:r>
            <a:r>
              <a:rPr lang="ko-KR" altLang="en-US" dirty="0"/>
              <a:t>시 강조 효과</a:t>
            </a:r>
            <a:endParaRPr lang="en-US" altLang="ko-KR" dirty="0"/>
          </a:p>
          <a:p>
            <a:r>
              <a:rPr lang="ko-KR" altLang="en-US" dirty="0"/>
              <a:t>밑줄 없애기</a:t>
            </a:r>
            <a:r>
              <a:rPr lang="en-US" altLang="ko-KR" dirty="0"/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0CDA-1785-BC24-DF9A-92A7D9CDF3AC}"/>
              </a:ext>
            </a:extLst>
          </p:cNvPr>
          <p:cNvSpPr txBox="1"/>
          <p:nvPr/>
        </p:nvSpPr>
        <p:spPr>
          <a:xfrm>
            <a:off x="6804212" y="3943080"/>
            <a:ext cx="43837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70370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세로로 쌓인 아이템을 가로로 펼치고 싶은데 어떻게 하면 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필요 없는 배경을 제거</a:t>
            </a:r>
            <a:endParaRPr lang="en-US" altLang="ko-KR" dirty="0"/>
          </a:p>
          <a:p>
            <a:r>
              <a:rPr lang="ko-KR" altLang="en-US" dirty="0"/>
              <a:t>무언가 하나 빠져 있습니다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| </a:t>
            </a:r>
            <a:r>
              <a:rPr lang="ko-KR" altLang="en-US" dirty="0"/>
              <a:t>를 위한 </a:t>
            </a:r>
            <a:r>
              <a:rPr lang="en-US" altLang="ko-KR" dirty="0"/>
              <a:t>li </a:t>
            </a:r>
            <a:r>
              <a:rPr lang="ko-KR" altLang="en-US" dirty="0"/>
              <a:t>를 따로 선언하는 선택이 맞을까요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EF771-07A5-2813-FA60-FF6389181BC1}"/>
              </a:ext>
            </a:extLst>
          </p:cNvPr>
          <p:cNvSpPr txBox="1"/>
          <p:nvPr/>
        </p:nvSpPr>
        <p:spPr>
          <a:xfrm>
            <a:off x="7628965" y="2259124"/>
            <a:ext cx="44823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0861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/>
              <a:t>가상 요소 선택자를 사용해서 </a:t>
            </a:r>
            <a:r>
              <a:rPr lang="en-US" altLang="ko-KR" dirty="0"/>
              <a:t>“|” </a:t>
            </a:r>
            <a:r>
              <a:rPr lang="ko-KR" altLang="en-US" dirty="0"/>
              <a:t>넣기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::after</a:t>
            </a:r>
          </a:p>
          <a:p>
            <a:pPr lvl="1"/>
            <a:r>
              <a:rPr lang="en-US" altLang="ko-KR" dirty="0"/>
              <a:t>Content: “|”</a:t>
            </a:r>
          </a:p>
          <a:p>
            <a:pPr lvl="1"/>
            <a:r>
              <a:rPr lang="en-US" altLang="ko-KR" dirty="0"/>
              <a:t>Font-size: 12px, color: #656565</a:t>
            </a:r>
          </a:p>
          <a:p>
            <a:r>
              <a:rPr lang="ko-KR" altLang="en-US" dirty="0"/>
              <a:t>뭔가 어색한 점이 </a:t>
            </a:r>
            <a:r>
              <a:rPr lang="ko-KR" altLang="en-US" dirty="0" err="1"/>
              <a:t>느껴지시나요</a:t>
            </a:r>
            <a:r>
              <a:rPr lang="en-US" altLang="ko-KR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EACC0-34A1-5602-6D3B-D3E313679CF3}"/>
              </a:ext>
            </a:extLst>
          </p:cNvPr>
          <p:cNvSpPr txBox="1"/>
          <p:nvPr/>
        </p:nvSpPr>
        <p:spPr>
          <a:xfrm>
            <a:off x="5387788" y="1997412"/>
            <a:ext cx="6804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"|"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1973A-69BA-A37D-B988-269891FF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7" y="4860588"/>
            <a:ext cx="10814609" cy="6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860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외않되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왜냐</a:t>
            </a:r>
            <a:r>
              <a:rPr lang="en-US" altLang="ko-KR" dirty="0"/>
              <a:t>!? </a:t>
            </a:r>
            <a:r>
              <a:rPr lang="ko-KR" altLang="en-US" dirty="0"/>
              <a:t>그건 바로 </a:t>
            </a:r>
            <a:r>
              <a:rPr lang="en-US" altLang="ko-KR" dirty="0"/>
              <a:t>inline </a:t>
            </a:r>
            <a:r>
              <a:rPr lang="ko-KR" altLang="en-US" dirty="0" err="1"/>
              <a:t>요소니까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Inline </a:t>
            </a:r>
            <a:r>
              <a:rPr lang="ko-KR" altLang="en-US" dirty="0"/>
              <a:t>요소는 글자의 특성을 가지기 때문에 요소와 요소로 구분 될 경우 공백이 삽입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그로 인해서 좌우 여백이 달라짐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그럼 어떻게 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27314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after </a:t>
            </a:r>
            <a:r>
              <a:rPr lang="ko-KR" altLang="en-US" dirty="0">
                <a:sym typeface="Wingdings" panose="05000000000000000000" pitchFamily="2" charset="2"/>
              </a:rPr>
              <a:t>요소를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“|” </a:t>
            </a:r>
            <a:r>
              <a:rPr lang="ko-KR" altLang="en-US" dirty="0">
                <a:sym typeface="Wingdings" panose="05000000000000000000" pitchFamily="2" charset="2"/>
              </a:rPr>
              <a:t>문자를 넣는 것이 아니라 </a:t>
            </a:r>
            <a:r>
              <a:rPr lang="en-US" altLang="ko-KR" dirty="0">
                <a:sym typeface="Wingdings" panose="05000000000000000000" pitchFamily="2" charset="2"/>
              </a:rPr>
              <a:t>block </a:t>
            </a:r>
            <a:r>
              <a:rPr lang="ko-KR" altLang="en-US" dirty="0">
                <a:sym typeface="Wingdings" panose="05000000000000000000" pitchFamily="2" charset="2"/>
              </a:rPr>
              <a:t>요소의 백 그라운드 색상으로 표기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위치가 이상해 지죠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포지션을 </a:t>
            </a:r>
            <a:r>
              <a:rPr lang="en-US" altLang="ko-KR" dirty="0">
                <a:sym typeface="Wingdings" panose="05000000000000000000" pitchFamily="2" charset="2"/>
              </a:rPr>
              <a:t>absolute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중앙 정렬</a:t>
            </a:r>
            <a:r>
              <a:rPr lang="en-US" altLang="ko-KR" dirty="0">
                <a:sym typeface="Wingdings" panose="05000000000000000000" pitchFamily="2" charset="2"/>
              </a:rPr>
              <a:t>!  margin: auto;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0FF2-FE90-C1A4-AA43-BA8290020503}"/>
              </a:ext>
            </a:extLst>
          </p:cNvPr>
          <p:cNvSpPr txBox="1"/>
          <p:nvPr/>
        </p:nvSpPr>
        <p:spPr>
          <a:xfrm>
            <a:off x="6266330" y="3675528"/>
            <a:ext cx="58449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098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28775-8340-D4E6-07B6-39966DBA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@media</a:t>
            </a:r>
            <a:r>
              <a:rPr lang="en-US" altLang="ko-KR" dirty="0"/>
              <a:t> (</a:t>
            </a:r>
            <a:r>
              <a:rPr lang="ko-KR" altLang="en-US" dirty="0"/>
              <a:t>미디어 쿼리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2DCD33-A0F4-C2FB-E7DE-43AFD52A0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0830017" cy="54375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서로 다른 미디어 타입</a:t>
            </a:r>
            <a:r>
              <a:rPr lang="en-US" altLang="ko-KR" dirty="0"/>
              <a:t>(</a:t>
            </a:r>
            <a:r>
              <a:rPr lang="ko-KR" altLang="en-US" dirty="0"/>
              <a:t>디바이스 화면</a:t>
            </a:r>
            <a:r>
              <a:rPr lang="en-US" altLang="ko-KR" dirty="0"/>
              <a:t>)</a:t>
            </a:r>
            <a:r>
              <a:rPr lang="ko-KR" altLang="en-US" dirty="0"/>
              <a:t>에 따라 별도의 </a:t>
            </a:r>
            <a:r>
              <a:rPr lang="en-US" altLang="ko-KR" dirty="0"/>
              <a:t>CSS</a:t>
            </a:r>
            <a:r>
              <a:rPr lang="ko-KR" altLang="en-US" dirty="0"/>
              <a:t>를 지정하게 하는 기술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49D12-541A-6710-89C1-5B0734AF4FFF}"/>
              </a:ext>
            </a:extLst>
          </p:cNvPr>
          <p:cNvSpPr txBox="1"/>
          <p:nvPr/>
        </p:nvSpPr>
        <p:spPr>
          <a:xfrm>
            <a:off x="838200" y="2969389"/>
            <a:ext cx="6096000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435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 꾸미기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그런데도 이상하죠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 err="1">
                <a:sym typeface="Wingdings" panose="05000000000000000000" pitchFamily="2" charset="2"/>
              </a:rPr>
              <a:t>왜냐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포지션이 </a:t>
            </a:r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일 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좌표의 기준은 어디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부모 </a:t>
            </a:r>
            <a:r>
              <a:rPr lang="en-US" altLang="ko-KR" dirty="0">
                <a:sym typeface="Wingdings" panose="05000000000000000000" pitchFamily="2" charset="2"/>
              </a:rPr>
              <a:t>Li </a:t>
            </a:r>
            <a:r>
              <a:rPr lang="ko-KR" altLang="en-US" dirty="0">
                <a:sym typeface="Wingdings" panose="05000000000000000000" pitchFamily="2" charset="2"/>
              </a:rPr>
              <a:t>요소에 </a:t>
            </a:r>
            <a:r>
              <a:rPr lang="en-US" altLang="ko-KR" dirty="0">
                <a:sym typeface="Wingdings" panose="05000000000000000000" pitchFamily="2" charset="2"/>
              </a:rPr>
              <a:t>position: relative </a:t>
            </a:r>
            <a:r>
              <a:rPr lang="ko-KR" altLang="en-US" dirty="0">
                <a:sym typeface="Wingdings" panose="05000000000000000000" pitchFamily="2" charset="2"/>
              </a:rPr>
              <a:t>값 주기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그런데 왼쪽에 붙어 있네요</a:t>
            </a:r>
            <a:r>
              <a:rPr lang="en-US" altLang="ko-KR" dirty="0"/>
              <a:t>!?</a:t>
            </a:r>
          </a:p>
          <a:p>
            <a:pPr lvl="1"/>
            <a:r>
              <a:rPr lang="en-US" altLang="ko-KR" dirty="0"/>
              <a:t>Right: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2D080-F58E-72E8-99D3-D264274897D7}"/>
              </a:ext>
            </a:extLst>
          </p:cNvPr>
          <p:cNvSpPr txBox="1"/>
          <p:nvPr/>
        </p:nvSpPr>
        <p:spPr>
          <a:xfrm>
            <a:off x="7853081" y="1328389"/>
            <a:ext cx="43389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:last-child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::after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11D35-2E1A-B000-9C31-73A1FD4D7423}"/>
              </a:ext>
            </a:extLst>
          </p:cNvPr>
          <p:cNvSpPr txBox="1"/>
          <p:nvPr/>
        </p:nvSpPr>
        <p:spPr>
          <a:xfrm>
            <a:off x="7853081" y="5473005"/>
            <a:ext cx="4338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776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매의 눈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A70AB-0020-AD3D-596F-C60E79126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047" y="1325564"/>
            <a:ext cx="6957743" cy="5529608"/>
          </a:xfrm>
        </p:spPr>
        <p:txBody>
          <a:bodyPr/>
          <a:lstStyle/>
          <a:p>
            <a:r>
              <a:rPr lang="ko-KR" altLang="en-US" dirty="0"/>
              <a:t>그래도 전 뭔가 어색하네요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1px</a:t>
            </a:r>
            <a:r>
              <a:rPr lang="ko-KR" altLang="en-US" dirty="0"/>
              <a:t> 의 차이</a:t>
            </a:r>
            <a:r>
              <a:rPr lang="en-US" altLang="ko-KR" dirty="0"/>
              <a:t>!!</a:t>
            </a:r>
          </a:p>
          <a:p>
            <a:pPr lvl="1"/>
            <a:r>
              <a:rPr lang="en-US" altLang="ko-KR" dirty="0"/>
              <a:t>After </a:t>
            </a:r>
            <a:r>
              <a:rPr lang="ko-KR" altLang="en-US" dirty="0"/>
              <a:t>와 </a:t>
            </a:r>
            <a:r>
              <a:rPr lang="en-US" altLang="ko-KR" dirty="0"/>
              <a:t>Before</a:t>
            </a:r>
          </a:p>
          <a:p>
            <a:r>
              <a:rPr lang="ko-KR" altLang="en-US" dirty="0"/>
              <a:t>폰트는 </a:t>
            </a:r>
            <a:r>
              <a:rPr lang="ko-KR" altLang="en-US" dirty="0" err="1"/>
              <a:t>어떤가요</a:t>
            </a:r>
            <a:r>
              <a:rPr lang="en-US" altLang="ko-KR" dirty="0"/>
              <a:t>?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D6F09-BA76-3D6E-A24E-CEF8730E7EC4}"/>
              </a:ext>
            </a:extLst>
          </p:cNvPr>
          <p:cNvSpPr txBox="1"/>
          <p:nvPr/>
        </p:nvSpPr>
        <p:spPr>
          <a:xfrm>
            <a:off x="8005482" y="1977643"/>
            <a:ext cx="41865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li:not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:first-child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97940F-4F13-07BB-0F5F-601B37E7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88" y="4305139"/>
            <a:ext cx="4906060" cy="400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AD7F1A-5304-7CE2-CA77-7DB393F25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88" y="4809129"/>
            <a:ext cx="4525006" cy="333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3F8593-034B-2C98-C157-138F4AA1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788" y="5246435"/>
            <a:ext cx="4467849" cy="266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06A30E-DB7B-9813-BBC9-31EF41AC7BDD}"/>
              </a:ext>
            </a:extLst>
          </p:cNvPr>
          <p:cNvSpPr txBox="1"/>
          <p:nvPr/>
        </p:nvSpPr>
        <p:spPr>
          <a:xfrm>
            <a:off x="7328144" y="5608122"/>
            <a:ext cx="4863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ul.menu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Arial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33A80F-149C-52DB-98F8-4F4E5E40D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7633" y="1581210"/>
            <a:ext cx="3537145" cy="44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95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.search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먼저 검색 메뉴의 영역을 확실하게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</a:t>
            </a:r>
            <a:r>
              <a:rPr lang="en-US" altLang="ko-KR" dirty="0">
                <a:sym typeface="Wingdings" panose="05000000000000000000" pitchFamily="2" charset="2"/>
              </a:rPr>
              <a:t>36px,</a:t>
            </a:r>
            <a:r>
              <a:rPr lang="ko-KR" altLang="en-US" dirty="0">
                <a:sym typeface="Wingdings" panose="05000000000000000000" pitchFamily="2" charset="2"/>
              </a:rPr>
              <a:t> 높이 </a:t>
            </a:r>
            <a:r>
              <a:rPr lang="en-US" altLang="ko-KR" dirty="0">
                <a:sym typeface="Wingdings" panose="05000000000000000000" pitchFamily="2" charset="2"/>
              </a:rPr>
              <a:t>34px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 : 4px 10px;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 : 1px solid #ccc;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Box-sizing: border-box;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Border-radius: 5px;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4F07CD-0CA5-BE1B-DF74-4B3E5768DD6C}"/>
              </a:ext>
            </a:extLst>
          </p:cNvPr>
          <p:cNvSpPr txBox="1"/>
          <p:nvPr/>
        </p:nvSpPr>
        <p:spPr>
          <a:xfrm>
            <a:off x="6741459" y="1450797"/>
            <a:ext cx="404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.sub_menu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F363E-75EC-892D-66E0-8F1DFE37CAD5}"/>
              </a:ext>
            </a:extLst>
          </p:cNvPr>
          <p:cNvSpPr txBox="1"/>
          <p:nvPr/>
        </p:nvSpPr>
        <p:spPr>
          <a:xfrm>
            <a:off x="6741459" y="3579657"/>
            <a:ext cx="42940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#ccc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546619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Input</a:t>
            </a:r>
            <a:r>
              <a:rPr lang="ko-KR" altLang="en-US" dirty="0">
                <a:sym typeface="Wingdings" panose="05000000000000000000" pitchFamily="2" charset="2"/>
              </a:rPr>
              <a:t> 에 포커스가 가면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이상한 라인이 </a:t>
            </a:r>
            <a:r>
              <a:rPr lang="ko-KR" altLang="en-US" dirty="0" err="1">
                <a:sym typeface="Wingdings" panose="05000000000000000000" pitchFamily="2" charset="2"/>
              </a:rPr>
              <a:t>생기는게</a:t>
            </a:r>
            <a:r>
              <a:rPr lang="ko-KR" altLang="en-US" dirty="0">
                <a:sym typeface="Wingdings" panose="05000000000000000000" pitchFamily="2" charset="2"/>
              </a:rPr>
              <a:t> 영 예쁘지 않네요</a:t>
            </a:r>
            <a:r>
              <a:rPr lang="en-US" altLang="ko-KR" dirty="0">
                <a:sym typeface="Wingdings" panose="05000000000000000000" pitchFamily="2" charset="2"/>
              </a:rPr>
              <a:t>  outline </a:t>
            </a:r>
            <a:r>
              <a:rPr lang="ko-KR" altLang="en-US" dirty="0">
                <a:sym typeface="Wingdings" panose="05000000000000000000" pitchFamily="2" charset="2"/>
              </a:rPr>
              <a:t>제거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실제 스타벅스는 검색 메뉴는 포커스를 하면 어찌 되죠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길이가 늘어남 </a:t>
            </a:r>
            <a:r>
              <a:rPr lang="en-US" altLang="ko-KR" dirty="0">
                <a:sym typeface="Wingdings" panose="05000000000000000000" pitchFamily="2" charset="2"/>
              </a:rPr>
              <a:t> 190px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글자색이 회색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폰트 크기도 맞추는 편이 좋겠죠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저 포커스 효과는 맘에 </a:t>
            </a:r>
            <a:r>
              <a:rPr lang="ko-KR" altLang="en-US" dirty="0" err="1">
                <a:sym typeface="Wingdings" panose="05000000000000000000" pitchFamily="2" charset="2"/>
              </a:rPr>
              <a:t>안드니까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Input,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border</a:t>
            </a:r>
            <a:r>
              <a:rPr lang="ko-KR" altLang="en-US" dirty="0">
                <a:sym typeface="Wingdings" panose="05000000000000000000" pitchFamily="2" charset="2"/>
              </a:rPr>
              <a:t>를 스타벅스 색</a:t>
            </a:r>
            <a:r>
              <a:rPr lang="en-US" altLang="ko-KR" dirty="0">
                <a:sym typeface="Wingdings" panose="05000000000000000000" pitchFamily="2" charset="2"/>
              </a:rPr>
              <a:t>(#007042)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너무 확확 변하니까 변화 속도를 조절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F6634-2492-5827-EED3-BE82DCDA18DC}"/>
              </a:ext>
            </a:extLst>
          </p:cNvPr>
          <p:cNvSpPr txBox="1"/>
          <p:nvPr/>
        </p:nvSpPr>
        <p:spPr>
          <a:xfrm>
            <a:off x="7906871" y="1472854"/>
            <a:ext cx="428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CF60E-D3DB-C2A5-C68C-D0DE7B2557BF}"/>
              </a:ext>
            </a:extLst>
          </p:cNvPr>
          <p:cNvSpPr txBox="1"/>
          <p:nvPr/>
        </p:nvSpPr>
        <p:spPr>
          <a:xfrm>
            <a:off x="6561350" y="3429000"/>
            <a:ext cx="5514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#656565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#007042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FFC64-9192-2615-83BD-CDA2F76861BC}"/>
              </a:ext>
            </a:extLst>
          </p:cNvPr>
          <p:cNvSpPr txBox="1"/>
          <p:nvPr/>
        </p:nvSpPr>
        <p:spPr>
          <a:xfrm>
            <a:off x="7158317" y="5835134"/>
            <a:ext cx="3316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37469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검색 메뉴 옮기기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검색 메뉴를 </a:t>
            </a:r>
            <a:r>
              <a:rPr lang="en-US" altLang="ko-KR" dirty="0" err="1">
                <a:sym typeface="Wingdings" panose="05000000000000000000" pitchFamily="2" charset="2"/>
              </a:rPr>
              <a:t>sub_menu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와 나란히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돋보기를 </a:t>
            </a:r>
            <a:r>
              <a:rPr lang="en-US" altLang="ko-KR" dirty="0">
                <a:sym typeface="Wingdings" panose="05000000000000000000" pitchFamily="2" charset="2"/>
              </a:rPr>
              <a:t>input </a:t>
            </a:r>
            <a:r>
              <a:rPr lang="ko-KR" altLang="en-US" dirty="0">
                <a:sym typeface="Wingdings" panose="05000000000000000000" pitchFamily="2" charset="2"/>
              </a:rPr>
              <a:t>안으로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를 주면 일단 </a:t>
            </a:r>
            <a:r>
              <a:rPr lang="en-US" altLang="ko-KR" dirty="0">
                <a:sym typeface="Wingdings" panose="05000000000000000000" pitchFamily="2" charset="2"/>
              </a:rPr>
              <a:t>top, bottom: 0 </a:t>
            </a:r>
            <a:r>
              <a:rPr lang="ko-KR" altLang="en-US" dirty="0">
                <a:sym typeface="Wingdings" panose="05000000000000000000" pitchFamily="2" charset="2"/>
              </a:rPr>
              <a:t>값 </a:t>
            </a:r>
            <a:r>
              <a:rPr lang="en-US" altLang="ko-KR" dirty="0">
                <a:sym typeface="Wingdings" panose="05000000000000000000" pitchFamily="2" charset="2"/>
              </a:rPr>
              <a:t>+ margin: auto</a:t>
            </a:r>
            <a:r>
              <a:rPr lang="ko-KR" altLang="en-US" dirty="0">
                <a:sym typeface="Wingdings" panose="05000000000000000000" pitchFamily="2" charset="2"/>
              </a:rPr>
              <a:t>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위치의 기준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부모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이 될 요소에게 </a:t>
            </a:r>
            <a:r>
              <a:rPr lang="en-US" altLang="ko-KR" dirty="0" err="1">
                <a:sym typeface="Wingdings" panose="05000000000000000000" pitchFamily="2" charset="2"/>
              </a:rPr>
              <a:t>postion</a:t>
            </a:r>
            <a:r>
              <a:rPr lang="en-US" altLang="ko-KR" dirty="0">
                <a:sym typeface="Wingdings" panose="05000000000000000000" pitchFamily="2" charset="2"/>
              </a:rPr>
              <a:t>: relative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근데 변화가 없네요</a:t>
            </a:r>
            <a:r>
              <a:rPr lang="en-US" altLang="ko-KR" dirty="0">
                <a:sym typeface="Wingdings" panose="05000000000000000000" pitchFamily="2" charset="2"/>
              </a:rPr>
              <a:t>?  </a:t>
            </a:r>
            <a:r>
              <a:rPr lang="ko-KR" altLang="en-US" dirty="0">
                <a:sym typeface="Wingdings" panose="05000000000000000000" pitchFamily="2" charset="2"/>
              </a:rPr>
              <a:t>돋보기의 </a:t>
            </a:r>
            <a:r>
              <a:rPr lang="en-US" altLang="ko-KR" dirty="0">
                <a:sym typeface="Wingdings" panose="05000000000000000000" pitchFamily="2" charset="2"/>
              </a:rPr>
              <a:t>height </a:t>
            </a:r>
            <a:r>
              <a:rPr lang="ko-KR" altLang="en-US" dirty="0">
                <a:sym typeface="Wingdings" panose="05000000000000000000" pitchFamily="2" charset="2"/>
              </a:rPr>
              <a:t>값이 없어서 </a:t>
            </a:r>
            <a:r>
              <a:rPr lang="en-US" altLang="ko-KR" dirty="0">
                <a:sym typeface="Wingdings" panose="05000000000000000000" pitchFamily="2" charset="2"/>
              </a:rPr>
              <a:t> 24px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그래도 변화가 없네요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좌우 포지션 속성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백그라운드 컬러 제거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A94E7-67D9-C294-9248-FEB8AADEEC75}"/>
              </a:ext>
            </a:extLst>
          </p:cNvPr>
          <p:cNvSpPr txBox="1"/>
          <p:nvPr/>
        </p:nvSpPr>
        <p:spPr>
          <a:xfrm>
            <a:off x="6678706" y="119314"/>
            <a:ext cx="2994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ADA71-5D0C-FD77-5EA5-0E2420AFE0B6}"/>
              </a:ext>
            </a:extLst>
          </p:cNvPr>
          <p:cNvSpPr txBox="1"/>
          <p:nvPr/>
        </p:nvSpPr>
        <p:spPr>
          <a:xfrm>
            <a:off x="6678706" y="1042644"/>
            <a:ext cx="55132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.search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0383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/>
              <a:t>화면 배치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전체 서브 메뉴 위치를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(+ </a:t>
            </a:r>
            <a:r>
              <a:rPr lang="ko-KR" altLang="en-US" dirty="0">
                <a:sym typeface="Wingdings" panose="05000000000000000000" pitchFamily="2" charset="2"/>
              </a:rPr>
              <a:t>부모 위치 속성 보기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오른쪽으로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위에서 </a:t>
            </a:r>
            <a:r>
              <a:rPr lang="en-US" altLang="ko-KR" dirty="0">
                <a:sym typeface="Wingdings" panose="05000000000000000000" pitchFamily="2" charset="2"/>
              </a:rPr>
              <a:t>10px </a:t>
            </a:r>
            <a:r>
              <a:rPr lang="ko-KR" altLang="en-US" dirty="0">
                <a:sym typeface="Wingdings" panose="05000000000000000000" pitchFamily="2" charset="2"/>
              </a:rPr>
              <a:t>만큼만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로고 되돌리기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헤더 배경 색 입히기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배경 </a:t>
            </a:r>
            <a:r>
              <a:rPr lang="en-US" altLang="ko-KR" dirty="0">
                <a:sym typeface="Wingdings" panose="05000000000000000000" pitchFamily="2" charset="2"/>
              </a:rPr>
              <a:t>: #F6F5EF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아랫줄 </a:t>
            </a:r>
            <a:r>
              <a:rPr lang="en-US" altLang="ko-KR" dirty="0">
                <a:sym typeface="Wingdings" panose="05000000000000000000" pitchFamily="2" charset="2"/>
              </a:rPr>
              <a:t>: 1px solid #c8c8c8;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25B45-BD7D-6838-AA1F-F8148D2CA041}"/>
              </a:ext>
            </a:extLst>
          </p:cNvPr>
          <p:cNvSpPr txBox="1"/>
          <p:nvPr/>
        </p:nvSpPr>
        <p:spPr>
          <a:xfrm>
            <a:off x="7822358" y="1413320"/>
            <a:ext cx="4369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sub_menu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82055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7644A1-E613-DB4E-7515-9E8DA5F6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"/>
          <a:stretch/>
        </p:blipFill>
        <p:spPr>
          <a:xfrm>
            <a:off x="762830" y="1481328"/>
            <a:ext cx="10666339" cy="1182400"/>
          </a:xfrm>
          <a:prstGeom prst="rect">
            <a:avLst/>
          </a:prstGeom>
        </p:spPr>
      </p:pic>
      <p:pic>
        <p:nvPicPr>
          <p:cNvPr id="7170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0494D26C-31C1-8225-9CD3-AC5C4A78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3227485"/>
            <a:ext cx="34290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메인 메뉴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780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3EE69D-1A28-B136-1325-374D0A6E1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429000"/>
            <a:ext cx="10707594" cy="122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A735CC-CC06-AF3E-63EC-C0A54E0C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623144"/>
            <a:ext cx="1079333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06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헤더 메인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853B76A-A3A7-B750-CCBB-8147B4D1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ym typeface="Wingdings" panose="05000000000000000000" pitchFamily="2" charset="2"/>
              </a:rPr>
              <a:t>메인메뉴</a:t>
            </a:r>
            <a:r>
              <a:rPr lang="ko-KR" altLang="en-US" dirty="0">
                <a:sym typeface="Wingdings" panose="05000000000000000000" pitchFamily="2" charset="2"/>
              </a:rPr>
              <a:t>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20px 34px 20px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13px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Background-color: #2c2a29;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Color: #669900;</a:t>
            </a:r>
          </a:p>
        </p:txBody>
      </p:sp>
    </p:spTree>
    <p:extLst>
      <p:ext uri="{BB962C8B-B14F-4D97-AF65-F5344CB8AC3E}">
        <p14:creationId xmlns:p14="http://schemas.microsoft.com/office/powerpoint/2010/main" val="348980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806AA1-6D59-9C9A-4CFF-D628507A96E9}"/>
              </a:ext>
            </a:extLst>
          </p:cNvPr>
          <p:cNvSpPr txBox="1"/>
          <p:nvPr/>
        </p:nvSpPr>
        <p:spPr>
          <a:xfrm>
            <a:off x="813142" y="2498710"/>
            <a:ext cx="10565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@media 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미디어유형</a:t>
            </a:r>
            <a:r>
              <a:rPr lang="ko-KR" altLang="en-US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</a:t>
            </a:r>
            <a:r>
              <a:rPr lang="en-US" altLang="ko-KR" sz="4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and 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(</a:t>
            </a:r>
            <a:r>
              <a:rPr lang="ko-KR" altLang="en-US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48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4800" dirty="0">
              <a:solidFill>
                <a:schemeClr val="accent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55B15-E4DE-1AF2-C697-89387C54DBC7}"/>
              </a:ext>
            </a:extLst>
          </p:cNvPr>
          <p:cNvSpPr txBox="1"/>
          <p:nvPr/>
        </p:nvSpPr>
        <p:spPr>
          <a:xfrm>
            <a:off x="3872474" y="1438450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화면 크기에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따른 </a:t>
            </a:r>
            <a:r>
              <a:rPr lang="en-US" altLang="ko-KR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CSS </a:t>
            </a:r>
            <a:r>
              <a:rPr lang="ko-KR" altLang="en-US" sz="28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950F4-F1E8-59FA-AC02-C65A75304B71}"/>
              </a:ext>
            </a:extLst>
          </p:cNvPr>
          <p:cNvSpPr txBox="1"/>
          <p:nvPr/>
        </p:nvSpPr>
        <p:spPr>
          <a:xfrm>
            <a:off x="2344009" y="4003286"/>
            <a:ext cx="7503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미디어 유형 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All(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Print(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인쇄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Screen(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전부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E27B-B204-026A-8394-BF14825886C9}"/>
              </a:ext>
            </a:extLst>
          </p:cNvPr>
          <p:cNvSpPr txBox="1"/>
          <p:nvPr/>
        </p:nvSpPr>
        <p:spPr>
          <a:xfrm>
            <a:off x="1246752" y="4777478"/>
            <a:ext cx="969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크기 규칙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: min(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최소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 / max(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최대 </a:t>
            </a:r>
            <a:r>
              <a:rPr lang="ko-KR" altLang="en-US" sz="2400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뷰포트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넓이 설정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)</a:t>
            </a:r>
            <a:endParaRPr lang="ko-KR" altLang="en-US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28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</a:t>
            </a:r>
            <a:r>
              <a:rPr lang="ko-KR" altLang="en-US" dirty="0"/>
              <a:t>뼈대를 세웁시다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&gt;?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이전 </a:t>
            </a:r>
            <a:r>
              <a:rPr lang="en-US" altLang="ko-KR" dirty="0">
                <a:sym typeface="Wingdings" panose="05000000000000000000" pitchFamily="2" charset="2"/>
              </a:rPr>
              <a:t>Sub </a:t>
            </a:r>
            <a:r>
              <a:rPr lang="ko-KR" altLang="en-US" dirty="0">
                <a:sym typeface="Wingdings" panose="05000000000000000000" pitchFamily="2" charset="2"/>
              </a:rPr>
              <a:t>메뉴의 경우는 </a:t>
            </a:r>
            <a:r>
              <a:rPr lang="en-US" altLang="ko-KR" dirty="0">
                <a:sym typeface="Wingdings" panose="05000000000000000000" pitchFamily="2" charset="2"/>
              </a:rPr>
              <a:t>Search </a:t>
            </a:r>
            <a:r>
              <a:rPr lang="ko-KR" altLang="en-US" dirty="0">
                <a:sym typeface="Wingdings" panose="05000000000000000000" pitchFamily="2" charset="2"/>
              </a:rPr>
              <a:t>메뉴를 포함 하기 위해서 </a:t>
            </a:r>
            <a:r>
              <a:rPr lang="en-US" altLang="ko-KR" dirty="0">
                <a:sym typeface="Wingdings" panose="05000000000000000000" pitchFamily="2" charset="2"/>
              </a:rPr>
              <a:t>div</a:t>
            </a:r>
            <a:r>
              <a:rPr lang="ko-KR" altLang="en-US" dirty="0">
                <a:sym typeface="Wingdings" panose="05000000000000000000" pitchFamily="2" charset="2"/>
              </a:rPr>
              <a:t>로 선언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메뉴만 있다면</a:t>
            </a:r>
            <a:r>
              <a:rPr lang="en-US" altLang="ko-KR" dirty="0">
                <a:sym typeface="Wingdings" panose="05000000000000000000" pitchFamily="2" charset="2"/>
              </a:rPr>
              <a:t>! 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메뉴 아이템에 컨텐츠도 같이 있으므로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 </a:t>
            </a:r>
            <a:r>
              <a:rPr lang="en-US" altLang="ko-KR" dirty="0">
                <a:sym typeface="Wingdings" panose="05000000000000000000" pitchFamily="2" charset="2"/>
              </a:rPr>
              <a:t>items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 err="1">
                <a:sym typeface="Wingdings" panose="05000000000000000000" pitchFamily="2" charset="2"/>
              </a:rPr>
              <a:t>item__name</a:t>
            </a:r>
            <a:r>
              <a:rPr lang="en-US" altLang="ko-KR" dirty="0">
                <a:sym typeface="Wingdings" panose="05000000000000000000" pitchFamily="2" charset="2"/>
              </a:rPr>
              <a:t> / </a:t>
            </a:r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x 6</a:t>
            </a:r>
            <a:r>
              <a:rPr lang="ko-KR" altLang="en-US" dirty="0">
                <a:sym typeface="Wingdings" panose="05000000000000000000" pitchFamily="2" charset="2"/>
              </a:rPr>
              <a:t>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50113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CSS </a:t>
            </a:r>
            <a:r>
              <a:rPr lang="ko-KR" altLang="en-US" dirty="0"/>
              <a:t>선언하기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우리가 만든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요소에 전부 접근이 가능하도록 미리 선언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603EE-5ABB-AEC5-4E3B-620686505B59}"/>
              </a:ext>
            </a:extLst>
          </p:cNvPr>
          <p:cNvSpPr txBox="1"/>
          <p:nvPr/>
        </p:nvSpPr>
        <p:spPr>
          <a:xfrm>
            <a:off x="953262" y="2651126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9390853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</a:t>
            </a:r>
            <a:r>
              <a:rPr lang="en-US" altLang="ko-KR" dirty="0"/>
              <a:t>, </a:t>
            </a:r>
            <a:r>
              <a:rPr lang="ko-KR" altLang="en-US" dirty="0"/>
              <a:t>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메뉴는 가로 정렬이죠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메뉴가 헤더 오른쪽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그리고 이번에는 아래에 붙어야 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는 어디에 걸어야 할까요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여긴 </a:t>
            </a:r>
            <a:r>
              <a:rPr lang="en-US" altLang="ko-KR" dirty="0">
                <a:sym typeface="Wingdings" panose="05000000000000000000" pitchFamily="2" charset="2"/>
              </a:rPr>
              <a:t>underline </a:t>
            </a:r>
            <a:r>
              <a:rPr lang="ko-KR" altLang="en-US" dirty="0">
                <a:sym typeface="Wingdings" panose="05000000000000000000" pitchFamily="2" charset="2"/>
              </a:rPr>
              <a:t>이 생기는 군요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10416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368EE-B160-6904-EFD9-57AF0BE3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18"/>
            <a:ext cx="12192000" cy="329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69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뼈대를 세우기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ym typeface="Wingdings" panose="05000000000000000000" pitchFamily="2" charset="2"/>
              </a:rPr>
              <a:t>Contents__item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요소로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Contents__menu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Contents__addition</a:t>
            </a:r>
            <a:r>
              <a:rPr lang="ko-KR" altLang="en-US" dirty="0">
                <a:sym typeface="Wingdings" panose="05000000000000000000" pitchFamily="2" charset="2"/>
              </a:rPr>
              <a:t>  </a:t>
            </a:r>
            <a:r>
              <a:rPr lang="en-US" altLang="ko-KR" dirty="0">
                <a:sym typeface="Wingdings" panose="05000000000000000000" pitchFamily="2" charset="2"/>
              </a:rPr>
              <a:t>div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미리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093862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각각의 영역을 확인하기 위해 </a:t>
            </a:r>
            <a:r>
              <a:rPr lang="en-US" altLang="ko-KR" dirty="0">
                <a:sym typeface="Wingdings" panose="05000000000000000000" pitchFamily="2" charset="2"/>
              </a:rPr>
              <a:t>background-color </a:t>
            </a:r>
            <a:r>
              <a:rPr lang="ko-KR" altLang="en-US" dirty="0">
                <a:sym typeface="Wingdings" panose="05000000000000000000" pitchFamily="2" charset="2"/>
              </a:rPr>
              <a:t>값 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높이 값을 지정해야 보이므로 각각 </a:t>
            </a:r>
            <a:r>
              <a:rPr lang="en-US" altLang="ko-KR" dirty="0">
                <a:sym typeface="Wingdings" panose="05000000000000000000" pitchFamily="2" charset="2"/>
              </a:rPr>
              <a:t>200px, 100px </a:t>
            </a:r>
            <a:r>
              <a:rPr lang="ko-KR" altLang="en-US" dirty="0">
                <a:sym typeface="Wingdings" panose="05000000000000000000" pitchFamily="2" charset="2"/>
              </a:rPr>
              <a:t>지정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어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ym typeface="Wingdings" panose="05000000000000000000" pitchFamily="2" charset="2"/>
              </a:rPr>
              <a:t>이상한데 위치하고 있네요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 err="1">
                <a:sym typeface="Wingdings" panose="05000000000000000000" pitchFamily="2" charset="2"/>
              </a:rPr>
              <a:t>Item__contents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position </a:t>
            </a:r>
            <a:r>
              <a:rPr lang="ko-KR" altLang="en-US" dirty="0">
                <a:sym typeface="Wingdings" panose="05000000000000000000" pitchFamily="2" charset="2"/>
              </a:rPr>
              <a:t>을 지정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하던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en-US" altLang="ko-KR" dirty="0">
                <a:sym typeface="Wingdings" panose="05000000000000000000" pitchFamily="2" charset="2"/>
              </a:rPr>
              <a:t>, absolute!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어 사라지는데요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넓이 값을 줘서 위치를 찾아 보죠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464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우리는 화면 넓이 전체를 사용할 것이므로 </a:t>
            </a:r>
            <a:r>
              <a:rPr lang="en-US" altLang="ko-KR" dirty="0">
                <a:sym typeface="Wingdings" panose="05000000000000000000" pitchFamily="2" charset="2"/>
              </a:rPr>
              <a:t> width: 100%;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오른쪽으로 치우친 것 </a:t>
            </a:r>
            <a:r>
              <a:rPr lang="ko-KR" altLang="en-US" dirty="0" err="1">
                <a:sym typeface="Wingdings" panose="05000000000000000000" pitchFamily="2" charset="2"/>
              </a:rPr>
              <a:t>처럼</a:t>
            </a:r>
            <a:r>
              <a:rPr lang="ko-KR" altLang="en-US" dirty="0">
                <a:sym typeface="Wingdings" panose="05000000000000000000" pitchFamily="2" charset="2"/>
              </a:rPr>
              <a:t> 보이니 </a:t>
            </a:r>
            <a:r>
              <a:rPr lang="en-US" altLang="ko-KR" dirty="0">
                <a:sym typeface="Wingdings" panose="05000000000000000000" pitchFamily="2" charset="2"/>
              </a:rPr>
              <a:t> left: 0;</a:t>
            </a:r>
          </a:p>
          <a:p>
            <a:r>
              <a:rPr lang="ko-KR" altLang="en-US" dirty="0" err="1">
                <a:sym typeface="Wingdings" panose="05000000000000000000" pitchFamily="2" charset="2"/>
              </a:rPr>
              <a:t>그대로네요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넓이를 좀 줄여보죠 </a:t>
            </a:r>
            <a:r>
              <a:rPr lang="en-US" altLang="ko-KR" dirty="0">
                <a:sym typeface="Wingdings" panose="05000000000000000000" pitchFamily="2" charset="2"/>
              </a:rPr>
              <a:t> width: 10%;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absolute</a:t>
            </a:r>
            <a:r>
              <a:rPr lang="ko-KR" altLang="en-US" dirty="0">
                <a:sym typeface="Wingdings" panose="05000000000000000000" pitchFamily="2" charset="2"/>
              </a:rPr>
              <a:t>는 부모 요소를 기준으로 하므로</a:t>
            </a:r>
            <a:r>
              <a:rPr lang="en-US" altLang="ko-KR" dirty="0">
                <a:sym typeface="Wingdings" panose="05000000000000000000" pitchFamily="2" charset="2"/>
              </a:rPr>
              <a:t>, item</a:t>
            </a:r>
            <a:r>
              <a:rPr lang="ko-KR" altLang="en-US" dirty="0">
                <a:sym typeface="Wingdings" panose="05000000000000000000" pitchFamily="2" charset="2"/>
              </a:rPr>
              <a:t>의 위치를 따르게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width: 100% </a:t>
            </a:r>
            <a:r>
              <a:rPr lang="ko-KR" altLang="en-US" dirty="0">
                <a:sym typeface="Wingdings" panose="05000000000000000000" pitchFamily="2" charset="2"/>
              </a:rPr>
              <a:t>를 해주어도 </a:t>
            </a:r>
            <a:r>
              <a:rPr lang="en-US" altLang="ko-KR" dirty="0" err="1">
                <a:sym typeface="Wingdings" panose="05000000000000000000" pitchFamily="2" charset="2"/>
              </a:rPr>
              <a:t>main_menu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이상 커질 수가 없네요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이럴 땐</a:t>
            </a:r>
            <a:r>
              <a:rPr lang="en-US" altLang="ko-KR" dirty="0">
                <a:sym typeface="Wingdings" panose="05000000000000000000" pitchFamily="2" charset="2"/>
              </a:rPr>
              <a:t>!?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495086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ko-KR" altLang="en-US" dirty="0" err="1">
                <a:sym typeface="Wingdings" panose="05000000000000000000" pitchFamily="2" charset="2"/>
              </a:rPr>
              <a:t>뷰포트를</a:t>
            </a:r>
            <a:r>
              <a:rPr lang="ko-KR" altLang="en-US" dirty="0">
                <a:sym typeface="Wingdings" panose="05000000000000000000" pitchFamily="2" charset="2"/>
              </a:rPr>
              <a:t> 기준으로 하기에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드디어 찐 </a:t>
            </a:r>
            <a:r>
              <a:rPr lang="en-US" altLang="ko-KR" dirty="0">
                <a:sym typeface="Wingdings" panose="05000000000000000000" pitchFamily="2" charset="2"/>
              </a:rPr>
              <a:t>100% </a:t>
            </a:r>
            <a:r>
              <a:rPr lang="ko-KR" altLang="en-US" dirty="0">
                <a:sym typeface="Wingdings" panose="05000000000000000000" pitchFamily="2" charset="2"/>
              </a:rPr>
              <a:t>적용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Top, bottom </a:t>
            </a:r>
            <a:r>
              <a:rPr lang="ko-KR" altLang="en-US" dirty="0">
                <a:sym typeface="Wingdings" panose="05000000000000000000" pitchFamily="2" charset="2"/>
              </a:rPr>
              <a:t>값을 지정해 주지 않으면 아이템의 원래 위치를 사용하기 때문에 자연스럽게 들어갔어요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하지만 우리는 헤더의 크기를 알기 때문에 따로 지정을 해줄 수 있습니다</a:t>
            </a:r>
            <a:r>
              <a:rPr lang="en-US" altLang="ko-KR" dirty="0">
                <a:sym typeface="Wingdings" panose="05000000000000000000" pitchFamily="2" charset="2"/>
              </a:rPr>
              <a:t>!  top: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해당 영역에 마우스를 올려 놓으니</a:t>
            </a:r>
            <a:r>
              <a:rPr lang="en-US" altLang="ko-KR" dirty="0">
                <a:sym typeface="Wingdings" panose="05000000000000000000" pitchFamily="2" charset="2"/>
              </a:rPr>
              <a:t>, WHAT’S NEW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효과가 일어나네요</a:t>
            </a:r>
            <a:r>
              <a:rPr lang="en-US" altLang="ko-KR" dirty="0">
                <a:sym typeface="Wingdings" panose="05000000000000000000" pitchFamily="2" charset="2"/>
              </a:rPr>
              <a:t>!?  </a:t>
            </a:r>
            <a:r>
              <a:rPr lang="ko-KR" altLang="en-US" dirty="0">
                <a:sym typeface="Wingdings" panose="05000000000000000000" pitchFamily="2" charset="2"/>
              </a:rPr>
              <a:t>모든 요소가 겹친 상태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제일 마지막에 올라간 </a:t>
            </a:r>
            <a:r>
              <a:rPr lang="en-US" altLang="ko-KR" dirty="0">
                <a:sym typeface="Wingdings" panose="05000000000000000000" pitchFamily="2" charset="2"/>
              </a:rPr>
              <a:t>WHAT’S NEW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contents</a:t>
            </a:r>
            <a:r>
              <a:rPr lang="ko-KR" altLang="en-US" dirty="0">
                <a:sym typeface="Wingdings" panose="05000000000000000000" pitchFamily="2" charset="2"/>
              </a:rPr>
              <a:t> 가 제일 위에 있기 때문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9683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Hover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메인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메뉴 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가 보여야 하므로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dirty="0">
                <a:sym typeface="Wingdings" panose="05000000000000000000" pitchFamily="2" charset="2"/>
              </a:rPr>
              <a:t>일단 모든 </a:t>
            </a:r>
            <a:r>
              <a:rPr lang="en-US" altLang="ko-KR" dirty="0">
                <a:sym typeface="Wingdings" panose="05000000000000000000" pitchFamily="2" charset="2"/>
              </a:rPr>
              <a:t>contents </a:t>
            </a:r>
            <a:r>
              <a:rPr lang="ko-KR" altLang="en-US" dirty="0">
                <a:sym typeface="Wingdings" panose="05000000000000000000" pitchFamily="2" charset="2"/>
              </a:rPr>
              <a:t>를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안보이게 </a:t>
            </a:r>
            <a:r>
              <a:rPr lang="en-US" altLang="ko-KR" dirty="0">
                <a:sym typeface="Wingdings" panose="05000000000000000000" pitchFamily="2" charset="2"/>
              </a:rPr>
              <a:t>display: none;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아이템에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가 일어나면 다시 보여야 겠죠</a:t>
            </a:r>
            <a:r>
              <a:rPr lang="en-US" altLang="ko-KR" dirty="0">
                <a:sym typeface="Wingdings" panose="05000000000000000000" pitchFamily="2" charset="2"/>
              </a:rPr>
              <a:t>?  display: block;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컨텐츠를 한번 꾸며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글자를 삽입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뷰포트가</a:t>
            </a:r>
            <a:r>
              <a:rPr lang="ko-KR" altLang="en-US" dirty="0">
                <a:sym typeface="Wingdings" panose="05000000000000000000" pitchFamily="2" charset="2"/>
              </a:rPr>
              <a:t> 기준이기 때문에 저</a:t>
            </a:r>
            <a:r>
              <a:rPr lang="en-US" altLang="ko-KR" dirty="0">
                <a:sym typeface="Wingdings" panose="05000000000000000000" pitchFamily="2" charset="2"/>
              </a:rPr>
              <a:t>~~ </a:t>
            </a:r>
            <a:r>
              <a:rPr lang="ko-KR" altLang="en-US" dirty="0">
                <a:sym typeface="Wingdings" panose="05000000000000000000" pitchFamily="2" charset="2"/>
              </a:rPr>
              <a:t>멀리 </a:t>
            </a:r>
            <a:r>
              <a:rPr lang="ko-KR" altLang="en-US" dirty="0" err="1">
                <a:sym typeface="Wingdings" panose="05000000000000000000" pitchFamily="2" charset="2"/>
              </a:rPr>
              <a:t>가있죠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이럴 때를 위해 사용했었습니다</a:t>
            </a:r>
            <a:r>
              <a:rPr lang="en-US" altLang="ko-KR" dirty="0">
                <a:sym typeface="Wingdings" panose="05000000000000000000" pitchFamily="2" charset="2"/>
              </a:rPr>
              <a:t>!  .inner</a:t>
            </a:r>
          </a:p>
        </p:txBody>
      </p:sp>
    </p:spTree>
    <p:extLst>
      <p:ext uri="{BB962C8B-B14F-4D97-AF65-F5344CB8AC3E}">
        <p14:creationId xmlns:p14="http://schemas.microsoft.com/office/powerpoint/2010/main" val="25487048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Common Class </a:t>
            </a:r>
            <a:r>
              <a:rPr lang="ko-KR" altLang="en-US" dirty="0"/>
              <a:t>처리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클래스는 이제 여기 저기서 쓰이겠죠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그럼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 선언 부로 가봅시다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여기서 우리에게 필요한 공통의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속성은 무엇일까요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그것만 빼서 공통 속성으로 따로 선언 합시다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만 선택이 되도록 선택자를 직계로 수정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381B4-D07B-25DD-4FB5-FADAE7CAB179}"/>
              </a:ext>
            </a:extLst>
          </p:cNvPr>
          <p:cNvSpPr txBox="1"/>
          <p:nvPr/>
        </p:nvSpPr>
        <p:spPr>
          <a:xfrm>
            <a:off x="838200" y="265112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32FD3-921C-BA5C-21EF-F178AA315ED5}"/>
              </a:ext>
            </a:extLst>
          </p:cNvPr>
          <p:cNvSpPr txBox="1"/>
          <p:nvPr/>
        </p:nvSpPr>
        <p:spPr>
          <a:xfrm>
            <a:off x="8502697" y="1728502"/>
            <a:ext cx="3599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DD5B8-D3F5-1B03-3D6A-24DEDF9478F9}"/>
              </a:ext>
            </a:extLst>
          </p:cNvPr>
          <p:cNvSpPr txBox="1"/>
          <p:nvPr/>
        </p:nvSpPr>
        <p:spPr>
          <a:xfrm>
            <a:off x="8502697" y="3528289"/>
            <a:ext cx="2483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3657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오버워치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캐릭터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선택창 만들기</a:t>
            </a:r>
          </a:p>
        </p:txBody>
      </p:sp>
    </p:spTree>
    <p:extLst>
      <p:ext uri="{BB962C8B-B14F-4D97-AF65-F5344CB8AC3E}">
        <p14:creationId xmlns:p14="http://schemas.microsoft.com/office/powerpoint/2010/main" val="31338759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시작은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이겠죠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기존에 우리가 만들었던 헤더 메뉴 구조 아래에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요소가 붙어 있는게 보이시나요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flex-wrap + </a:t>
            </a:r>
            <a:r>
              <a:rPr lang="ko-KR" altLang="en-US" dirty="0">
                <a:sym typeface="Wingdings" panose="05000000000000000000" pitchFamily="2" charset="2"/>
              </a:rPr>
              <a:t>정렬도 보이시죠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일단 </a:t>
            </a:r>
            <a:r>
              <a:rPr lang="en-US" altLang="ko-KR" dirty="0">
                <a:sym typeface="Wingdings" panose="05000000000000000000" pitchFamily="2" charset="2"/>
              </a:rPr>
              <a:t>HTML </a:t>
            </a:r>
            <a:r>
              <a:rPr lang="ko-KR" altLang="en-US" dirty="0">
                <a:sym typeface="Wingdings" panose="05000000000000000000" pitchFamily="2" charset="2"/>
              </a:rPr>
              <a:t>뼈대를 세워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4920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클래스의 경우는 이번에는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 사용하면 되므로</a:t>
            </a:r>
            <a:r>
              <a:rPr lang="en-US" altLang="ko-KR" dirty="0">
                <a:sym typeface="Wingdings" panose="05000000000000000000" pitchFamily="2" charset="2"/>
              </a:rPr>
              <a:t>, div  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계층 구조는 가능한 단순화 하는게 좋습니다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제목은 링크이므로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태그로 구현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의 자식 요소로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를 주기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44107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기초부터 미리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  <a:r>
              <a:rPr lang="ko-KR" altLang="en-US" dirty="0">
                <a:sym typeface="Wingdings" panose="05000000000000000000" pitchFamily="2" charset="2"/>
              </a:rPr>
              <a:t> 태그 자식으로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dirty="0" err="1">
                <a:sym typeface="Wingdings" panose="05000000000000000000" pitchFamily="2" charset="2"/>
              </a:rPr>
              <a:t>ul</a:t>
            </a:r>
            <a:r>
              <a:rPr lang="en-US" altLang="ko-KR" dirty="0">
                <a:sym typeface="Wingdings" panose="05000000000000000000" pitchFamily="2" charset="2"/>
              </a:rPr>
              <a:t>&gt;, &lt;li&gt; </a:t>
            </a:r>
            <a:r>
              <a:rPr lang="ko-KR" altLang="en-US" dirty="0">
                <a:sym typeface="Wingdings" panose="05000000000000000000" pitchFamily="2" charset="2"/>
              </a:rPr>
              <a:t>태그가 중첩 되는 요소 이므로 직계 자손 선택자를 사용 하는게 좋습니다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4C09F-D43F-2B38-1E01-59A430B97022}"/>
              </a:ext>
            </a:extLst>
          </p:cNvPr>
          <p:cNvSpPr txBox="1"/>
          <p:nvPr/>
        </p:nvSpPr>
        <p:spPr>
          <a:xfrm>
            <a:off x="699246" y="3421277"/>
            <a:ext cx="93591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433188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14px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r>
              <a:rPr lang="en-US" altLang="ko-KR" dirty="0">
                <a:sym typeface="Wingdings" panose="05000000000000000000" pitchFamily="2" charset="2"/>
              </a:rPr>
              <a:t>(padding + display: block)</a:t>
            </a:r>
          </a:p>
        </p:txBody>
      </p:sp>
    </p:spTree>
    <p:extLst>
      <p:ext uri="{BB962C8B-B14F-4D97-AF65-F5344CB8AC3E}">
        <p14:creationId xmlns:p14="http://schemas.microsoft.com/office/powerpoint/2010/main" val="2856910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먼저 가로 배치를 </a:t>
            </a:r>
            <a:r>
              <a:rPr lang="ko-KR" altLang="en-US" dirty="0" err="1">
                <a:sym typeface="Wingdings" panose="05000000000000000000" pitchFamily="2" charset="2"/>
              </a:rPr>
              <a:t>해야겠죠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넓이는 </a:t>
            </a:r>
            <a:r>
              <a:rPr lang="en-US" altLang="ko-KR" dirty="0">
                <a:sym typeface="Wingdings" panose="05000000000000000000" pitchFamily="2" charset="2"/>
              </a:rPr>
              <a:t>.inner 1100px </a:t>
            </a:r>
            <a:r>
              <a:rPr lang="ko-KR" altLang="en-US" dirty="0">
                <a:sym typeface="Wingdings" panose="05000000000000000000" pitchFamily="2" charset="2"/>
              </a:rPr>
              <a:t>의 공간에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>
                <a:sym typeface="Wingdings" panose="05000000000000000000" pitchFamily="2" charset="2"/>
              </a:rPr>
              <a:t>개의 메뉴가 들어가므로</a:t>
            </a:r>
            <a:r>
              <a:rPr lang="en-US" altLang="ko-KR" dirty="0">
                <a:sym typeface="Wingdings" panose="05000000000000000000" pitchFamily="2" charset="2"/>
              </a:rPr>
              <a:t>?  220px </a:t>
            </a:r>
            <a:r>
              <a:rPr lang="ko-KR" altLang="en-US" dirty="0">
                <a:sym typeface="Wingdings" panose="05000000000000000000" pitchFamily="2" charset="2"/>
              </a:rPr>
              <a:t>씩 사용이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Width: 200px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ym typeface="Wingdings" panose="05000000000000000000" pitchFamily="2" charset="2"/>
              </a:rPr>
              <a:t>20px</a:t>
            </a:r>
            <a:r>
              <a:rPr lang="en-US" altLang="ko-KR" dirty="0">
                <a:sym typeface="Wingdings" panose="05000000000000000000" pitchFamily="2" charset="2"/>
              </a:rPr>
              <a:t> 0;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제목 </a:t>
            </a:r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흰색 </a:t>
            </a:r>
            <a:r>
              <a:rPr lang="en-US" altLang="ko-KR" dirty="0">
                <a:sym typeface="Wingdings" panose="05000000000000000000" pitchFamily="2" charset="2"/>
              </a:rPr>
              <a:t>/ font-size: 14px / bottom </a:t>
            </a:r>
            <a:r>
              <a:rPr lang="ko-KR" altLang="en-US" dirty="0">
                <a:sym typeface="Wingdings" panose="05000000000000000000" pitchFamily="2" charset="2"/>
              </a:rPr>
              <a:t>간격 주기</a:t>
            </a:r>
            <a:r>
              <a:rPr lang="en-US" altLang="ko-KR" dirty="0">
                <a:sym typeface="Wingdings" panose="05000000000000000000" pitchFamily="2" charset="2"/>
              </a:rPr>
              <a:t>(padding + display: block)</a:t>
            </a:r>
          </a:p>
        </p:txBody>
      </p:sp>
    </p:spTree>
    <p:extLst>
      <p:ext uri="{BB962C8B-B14F-4D97-AF65-F5344CB8AC3E}">
        <p14:creationId xmlns:p14="http://schemas.microsoft.com/office/powerpoint/2010/main" val="11657580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상단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en-US" altLang="ko-KR" dirty="0">
                <a:sym typeface="Wingdings" panose="05000000000000000000" pitchFamily="2" charset="2"/>
              </a:rPr>
              <a:t>hover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밑줄 </a:t>
            </a:r>
            <a:r>
              <a:rPr lang="en-US" altLang="ko-KR" dirty="0">
                <a:sym typeface="Wingdings" panose="05000000000000000000" pitchFamily="2" charset="2"/>
              </a:rPr>
              <a:t>/ </a:t>
            </a:r>
            <a:r>
              <a:rPr lang="ko-KR" altLang="en-US" dirty="0">
                <a:sym typeface="Wingdings" panose="05000000000000000000" pitchFamily="2" charset="2"/>
              </a:rPr>
              <a:t>커서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하단의 리스트 작업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글자 색상 </a:t>
            </a:r>
            <a:r>
              <a:rPr lang="en-US" altLang="ko-KR" dirty="0">
                <a:sym typeface="Wingdings" panose="05000000000000000000" pitchFamily="2" charset="2"/>
              </a:rPr>
              <a:t>: #999 / </a:t>
            </a:r>
            <a:r>
              <a:rPr lang="ko-KR" altLang="en-US" dirty="0">
                <a:sym typeface="Wingdings" panose="05000000000000000000" pitchFamily="2" charset="2"/>
              </a:rPr>
              <a:t>글자 크기 </a:t>
            </a:r>
            <a:r>
              <a:rPr lang="en-US" altLang="ko-KR" dirty="0">
                <a:sym typeface="Wingdings" panose="05000000000000000000" pitchFamily="2" charset="2"/>
              </a:rPr>
              <a:t>12px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각각의 </a:t>
            </a:r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 상하 간격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&lt;li&gt; </a:t>
            </a:r>
            <a:r>
              <a:rPr lang="ko-KR" altLang="en-US" dirty="0">
                <a:sym typeface="Wingdings" panose="05000000000000000000" pitchFamily="2" charset="2"/>
              </a:rPr>
              <a:t>태그도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6084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작업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스타벅스 홈페이지를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오</a:t>
            </a:r>
            <a:r>
              <a:rPr lang="en-US" altLang="ko-KR" dirty="0">
                <a:sym typeface="Wingdings" panose="05000000000000000000" pitchFamily="2" charset="2"/>
              </a:rPr>
              <a:t>! </a:t>
            </a:r>
            <a:r>
              <a:rPr lang="ko-KR" altLang="en-US" dirty="0">
                <a:sym typeface="Wingdings" panose="05000000000000000000" pitchFamily="2" charset="2"/>
              </a:rPr>
              <a:t>단순하네요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링크가 걸린 제목과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해당 제목에 대한 설명이 있군요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HTML</a:t>
            </a:r>
            <a:r>
              <a:rPr lang="ko-KR" altLang="en-US" dirty="0">
                <a:sym typeface="Wingdings" panose="05000000000000000000" pitchFamily="2" charset="2"/>
              </a:rPr>
              <a:t>을 작성해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039021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선언 된</a:t>
            </a:r>
            <a:r>
              <a:rPr lang="en-US" altLang="ko-KR" dirty="0">
                <a:sym typeface="Wingdings" panose="05000000000000000000" pitchFamily="2" charset="2"/>
              </a:rPr>
              <a:t> HTML</a:t>
            </a:r>
            <a:r>
              <a:rPr lang="ko-KR" altLang="en-US" dirty="0">
                <a:sym typeface="Wingdings" panose="05000000000000000000" pitchFamily="2" charset="2"/>
              </a:rPr>
              <a:t>에 대한 </a:t>
            </a:r>
            <a:r>
              <a:rPr lang="en-US" altLang="ko-KR" dirty="0">
                <a:sym typeface="Wingdings" panose="05000000000000000000" pitchFamily="2" charset="2"/>
              </a:rPr>
              <a:t>CSS</a:t>
            </a:r>
            <a:r>
              <a:rPr lang="ko-KR" altLang="en-US" dirty="0">
                <a:sym typeface="Wingdings" panose="05000000000000000000" pitchFamily="2" charset="2"/>
              </a:rPr>
              <a:t> 도 전부 선언하기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2A97D-BD9E-C849-0C32-1C45A51C3BF3}"/>
              </a:ext>
            </a:extLst>
          </p:cNvPr>
          <p:cNvSpPr txBox="1"/>
          <p:nvPr/>
        </p:nvSpPr>
        <p:spPr>
          <a:xfrm>
            <a:off x="654424" y="2394100"/>
            <a:ext cx="103990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main_menu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item__contents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contents__addition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000757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하단 컨텐츠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에 여백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20px 0;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&lt;a&gt;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색상 </a:t>
            </a:r>
            <a:r>
              <a:rPr lang="en-US" altLang="ko-KR" dirty="0">
                <a:sym typeface="Wingdings" panose="05000000000000000000" pitchFamily="2" charset="2"/>
              </a:rPr>
              <a:t>: #999 / font-size: 12px / font-weight: bold or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700 / margin-top </a:t>
            </a:r>
            <a:r>
              <a:rPr lang="ko-KR" altLang="en-US" dirty="0">
                <a:sym typeface="Wingdings" panose="05000000000000000000" pitchFamily="2" charset="2"/>
              </a:rPr>
              <a:t>설정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&lt;a&gt;</a:t>
            </a:r>
            <a:r>
              <a:rPr lang="ko-KR" altLang="en-US" dirty="0">
                <a:sym typeface="Wingdings" panose="05000000000000000000" pitchFamily="2" charset="2"/>
              </a:rPr>
              <a:t> 태그 </a:t>
            </a:r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설정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밑줄 처리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&lt;p&gt; </a:t>
            </a:r>
            <a:r>
              <a:rPr lang="ko-KR" altLang="en-US" dirty="0">
                <a:sym typeface="Wingdings" panose="05000000000000000000" pitchFamily="2" charset="2"/>
              </a:rPr>
              <a:t>태그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색상 </a:t>
            </a:r>
            <a:r>
              <a:rPr lang="en-US" altLang="ko-KR" dirty="0">
                <a:sym typeface="Wingdings" panose="05000000000000000000" pitchFamily="2" charset="2"/>
              </a:rPr>
              <a:t>: #669900 / font-size: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배경은 이미지 패턴이 들어갑니다</a:t>
            </a:r>
            <a:r>
              <a:rPr lang="en-US" altLang="ko-KR" dirty="0">
                <a:sym typeface="Wingdings" panose="05000000000000000000" pitchFamily="2" charset="2"/>
              </a:rPr>
              <a:t>! Repeat </a:t>
            </a:r>
            <a:r>
              <a:rPr lang="ko-KR" altLang="en-US" dirty="0">
                <a:sym typeface="Wingdings" panose="05000000000000000000" pitchFamily="2" charset="2"/>
              </a:rPr>
              <a:t>의 좋은 예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"../images/main_menu_pattern.jpg"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8083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52028D7-629E-C746-1AD0-9CFCAF3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메인 메뉴 컨텐츠</a:t>
            </a:r>
            <a:r>
              <a:rPr lang="en-US" altLang="ko-KR" dirty="0"/>
              <a:t>, </a:t>
            </a:r>
            <a:r>
              <a:rPr lang="ko-KR" altLang="en-US" dirty="0"/>
              <a:t>나머지 채우기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Modern Times - Charlie Chaplin. | Charlie chaplin, Charlie chaplin movies,  Funny gif">
            <a:extLst>
              <a:ext uri="{FF2B5EF4-FFF2-40B4-BE49-F238E27FC236}">
                <a16:creationId xmlns:a16="http://schemas.microsoft.com/office/drawing/2014/main" id="{2CB10112-29AA-9B83-C421-16610F56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82" y="1957575"/>
            <a:ext cx="4410635" cy="33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0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B383C0-9E9F-8116-260C-C78484BEE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0" r="30919"/>
          <a:stretch/>
        </p:blipFill>
        <p:spPr>
          <a:xfrm>
            <a:off x="3263900" y="231622"/>
            <a:ext cx="5664200" cy="63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01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6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Animation?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0171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4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4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Badges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1870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075C6D-74FF-1EF8-1BD4-32B87F99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19495"/>
            <a:ext cx="11306175" cy="56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808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</a:t>
            </a:r>
            <a:r>
              <a:rPr lang="ko-KR" altLang="en-US" dirty="0"/>
              <a:t>움직임 관찰하기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화면 넓이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스크롤을 따라오네요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r>
              <a:rPr lang="ko-KR" altLang="en-US" dirty="0">
                <a:sym typeface="Wingdings" panose="05000000000000000000" pitchFamily="2" charset="2"/>
              </a:rPr>
              <a:t> 그렇다면 포지션은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크기도 화면 상태에 따라 변하네요 </a:t>
            </a:r>
            <a:r>
              <a:rPr lang="en-US" altLang="ko-KR" dirty="0">
                <a:sym typeface="Wingdings" panose="05000000000000000000" pitchFamily="2" charset="2"/>
              </a:rPr>
              <a:t>+</a:t>
            </a:r>
            <a:r>
              <a:rPr lang="ko-KR" altLang="en-US" dirty="0">
                <a:sym typeface="Wingdings" panose="05000000000000000000" pitchFamily="2" charset="2"/>
              </a:rPr>
              <a:t> 반응형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반응형은 다음에 </a:t>
            </a:r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배우고 다시 할 예정입니다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크기 변화도 일단은 컴퓨터 화면을 기준으로 하겠습니다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화면 크기에 따라 변하게 하고 싶으시면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크기를 </a:t>
            </a:r>
            <a:r>
              <a:rPr lang="en-US" altLang="ko-KR" dirty="0" err="1">
                <a:sym typeface="Wingdings" panose="05000000000000000000" pitchFamily="2" charset="2"/>
              </a:rPr>
              <a:t>vw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100%</a:t>
            </a:r>
            <a:r>
              <a:rPr lang="ko-KR" altLang="en-US" dirty="0">
                <a:sym typeface="Wingdings" panose="05000000000000000000" pitchFamily="2" charset="2"/>
              </a:rPr>
              <a:t> 비율로 주시면 됩니다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785819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HTML </a:t>
            </a:r>
            <a:r>
              <a:rPr lang="ko-KR" altLang="en-US" dirty="0"/>
              <a:t>구축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선언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따라오는 구조를 가지고 있으니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안에 넣어서 처리하는 방법을 </a:t>
            </a:r>
            <a:r>
              <a:rPr lang="ko-KR" altLang="en-US" dirty="0" err="1">
                <a:sym typeface="Wingdings" panose="05000000000000000000" pitchFamily="2" charset="2"/>
              </a:rPr>
              <a:t>추천드려요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Badges &gt; badge &gt; </a:t>
            </a:r>
            <a:r>
              <a:rPr lang="en-US" altLang="ko-KR" dirty="0" err="1">
                <a:sym typeface="Wingdings" panose="05000000000000000000" pitchFamily="2" charset="2"/>
              </a:rPr>
              <a:t>img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구조로 </a:t>
            </a:r>
            <a:r>
              <a:rPr lang="ko-KR" altLang="en-US" dirty="0" err="1">
                <a:sym typeface="Wingdings" panose="05000000000000000000" pitchFamily="2" charset="2"/>
              </a:rPr>
              <a:t>고고고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C5A70-0CB0-8C61-B452-9E66685516FA}"/>
              </a:ext>
            </a:extLst>
          </p:cNvPr>
          <p:cNvSpPr/>
          <p:nvPr/>
        </p:nvSpPr>
        <p:spPr>
          <a:xfrm>
            <a:off x="720436" y="398678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</a:p>
          <a:p>
            <a:b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</a:b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</a:p>
          <a:p>
            <a:b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</a:b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header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.badges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>
                <a:solidFill>
                  <a:srgbClr val="800000"/>
                </a:solidFill>
                <a:latin typeface="Abadi" panose="020B0604020104020204" pitchFamily="34" charset="0"/>
              </a:rPr>
              <a:t>.badge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</a:t>
            </a:r>
            <a:r>
              <a:rPr lang="en" altLang="ko-Kore-KR" dirty="0" err="1">
                <a:solidFill>
                  <a:srgbClr val="800000"/>
                </a:solidFill>
                <a:latin typeface="Abadi" panose="020B0604020104020204" pitchFamily="34" charset="0"/>
              </a:rPr>
              <a:t>img</a:t>
            </a:r>
            <a:r>
              <a:rPr lang="en" altLang="ko-Kore-KR" dirty="0">
                <a:solidFill>
                  <a:srgbClr val="000000"/>
                </a:solidFill>
                <a:latin typeface="Abadi" panose="020B0604020104020204" pitchFamily="34" charset="0"/>
              </a:rPr>
              <a:t> {}</a:t>
            </a:r>
            <a:endParaRPr lang="en" altLang="ko-Kore-KR" b="0" dirty="0">
              <a:solidFill>
                <a:srgbClr val="000000"/>
              </a:solidFill>
              <a:effectLst/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142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08C5-148F-7BD3-5F80-052B96B0AE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Badges</a:t>
            </a:r>
            <a:r>
              <a:rPr lang="en-US" altLang="ko-KR" dirty="0"/>
              <a:t>, CSS </a:t>
            </a:r>
            <a:r>
              <a:rPr lang="ko-KR" altLang="en-US" dirty="0"/>
              <a:t>작업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B812568-D65D-0616-606D-DA94D6BD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5563"/>
            <a:ext cx="10830017" cy="5235035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포지션을 먼저 처리하죠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fixed;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en-US" altLang="ko-KR" dirty="0">
                <a:sym typeface="Wingdings" panose="05000000000000000000" pitchFamily="2" charset="2"/>
              </a:rPr>
              <a:t>fixed</a:t>
            </a:r>
            <a:r>
              <a:rPr lang="ko-KR" altLang="en-US" dirty="0">
                <a:sym typeface="Wingdings" panose="05000000000000000000" pitchFamily="2" charset="2"/>
              </a:rPr>
              <a:t> 로 변경하면 </a:t>
            </a:r>
            <a:r>
              <a:rPr lang="en-US" altLang="ko-KR" dirty="0">
                <a:sym typeface="Wingdings" panose="05000000000000000000" pitchFamily="2" charset="2"/>
              </a:rPr>
              <a:t>.inner </a:t>
            </a:r>
            <a:r>
              <a:rPr lang="ko-KR" altLang="en-US" dirty="0">
                <a:sym typeface="Wingdings" panose="05000000000000000000" pitchFamily="2" charset="2"/>
              </a:rPr>
              <a:t>의 크기만 남기 때문에 넓이가 이상해 집니다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width: 100%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지금 보니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위쪽 테두리도 존재 했군요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border-top : 2px solid #00704A;</a:t>
            </a:r>
          </a:p>
          <a:p>
            <a:r>
              <a:rPr lang="en-US" altLang="ko-KR" dirty="0">
                <a:sym typeface="Wingdings" pitchFamily="2" charset="2"/>
              </a:rPr>
              <a:t>Badges 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fixed </a:t>
            </a:r>
            <a:r>
              <a:rPr lang="ko-KR" altLang="en-US" dirty="0">
                <a:sym typeface="Wingdings" panose="05000000000000000000" pitchFamily="2" charset="2"/>
              </a:rPr>
              <a:t>로 처리해도 되지만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>
                <a:sym typeface="Wingdings" panose="05000000000000000000" pitchFamily="2" charset="2"/>
              </a:rPr>
              <a:t>속해 있고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기준으로 위치를 잡으면 </a:t>
            </a:r>
            <a:r>
              <a:rPr lang="en-US" altLang="ko-KR" dirty="0">
                <a:sym typeface="Wingdings" panose="05000000000000000000" pitchFamily="2" charset="2"/>
              </a:rPr>
              <a:t>header </a:t>
            </a:r>
            <a:r>
              <a:rPr lang="ko-KR" altLang="en-US" dirty="0" err="1">
                <a:sym typeface="Wingdings" panose="05000000000000000000" pitchFamily="2" charset="2"/>
              </a:rPr>
              <a:t>를</a:t>
            </a:r>
            <a:r>
              <a:rPr lang="ko-KR" altLang="en-US" dirty="0">
                <a:sym typeface="Wingdings" panose="05000000000000000000" pitchFamily="2" charset="2"/>
              </a:rPr>
              <a:t> 따라 다니겠죠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Absolute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132px / right: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커서 처리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98005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(Transition)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94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새해 인사말] 한국어, 영어, 독일어, 중국어, 러시아어로 2020년 새해, 설날, 춘절 문자 보내기♥ (+펭수 짤) : 네이버 블로그">
            <a:extLst>
              <a:ext uri="{FF2B5EF4-FFF2-40B4-BE49-F238E27FC236}">
                <a16:creationId xmlns:a16="http://schemas.microsoft.com/office/drawing/2014/main" id="{3519EDE1-7849-9E4C-0736-65DE63D8A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0"/>
            <a:ext cx="734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959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39" y="895350"/>
            <a:ext cx="3507161" cy="4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8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A28D45-0A4E-3302-1BE6-412BA20F80C1}"/>
              </a:ext>
            </a:extLst>
          </p:cNvPr>
          <p:cNvSpPr txBox="1"/>
          <p:nvPr/>
        </p:nvSpPr>
        <p:spPr>
          <a:xfrm>
            <a:off x="3048000" y="904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https://www.inflearn.com/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0F44B-E4D0-F89D-F22A-A823F0D2FC8E}"/>
              </a:ext>
            </a:extLst>
          </p:cNvPr>
          <p:cNvSpPr txBox="1"/>
          <p:nvPr/>
        </p:nvSpPr>
        <p:spPr>
          <a:xfrm>
            <a:off x="304800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https://fabulous-llama-eefc15.netlify.app/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3B9C8-9FAF-5F84-4CDD-E7C94CC6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2" y="1475017"/>
            <a:ext cx="11974596" cy="876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B040B0-0B08-2682-C32F-DA7773E35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184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파악하기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Nav</a:t>
            </a:r>
            <a:r>
              <a:rPr lang="ko-KR" altLang="en-US" dirty="0"/>
              <a:t> 메뉴</a:t>
            </a:r>
            <a:endParaRPr lang="en-US" altLang="ko-KR" dirty="0"/>
          </a:p>
          <a:p>
            <a:r>
              <a:rPr lang="ko-KR" altLang="en-US" dirty="0" err="1"/>
              <a:t>검색창</a:t>
            </a:r>
            <a:endParaRPr lang="en-US" altLang="ko-KR" dirty="0"/>
          </a:p>
          <a:p>
            <a:r>
              <a:rPr lang="ko-KR" altLang="en-US" dirty="0"/>
              <a:t>추가 메뉴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 / </a:t>
            </a:r>
            <a:r>
              <a:rPr lang="ko-KR" altLang="en-US" dirty="0"/>
              <a:t>회원가입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13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그전에 배울 게 있어요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B. E. M</a:t>
            </a:r>
          </a:p>
          <a:p>
            <a:r>
              <a:rPr lang="en-US" altLang="ko-KR" dirty="0"/>
              <a:t>Block / Element / Modifier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CSS </a:t>
            </a:r>
            <a:r>
              <a:rPr lang="ko-KR" altLang="en-US" dirty="0"/>
              <a:t>클래스 이름을 짓는 방법이죠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이게 기본적 룰을 가지고 통일이 되어야</a:t>
            </a:r>
            <a:r>
              <a:rPr lang="en-US" altLang="ko-KR" dirty="0"/>
              <a:t>, </a:t>
            </a:r>
            <a:r>
              <a:rPr lang="ko-KR" altLang="en-US" dirty="0"/>
              <a:t>서로 협업하기 좋아요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r>
              <a:rPr lang="ko-KR" altLang="en-US" dirty="0"/>
              <a:t>추후에 배울 </a:t>
            </a:r>
            <a:r>
              <a:rPr lang="en-US" altLang="ko-KR" dirty="0"/>
              <a:t>SCSS </a:t>
            </a:r>
            <a:r>
              <a:rPr lang="ko-KR" altLang="en-US" dirty="0"/>
              <a:t>등과 함께 사용할 때 편리합니다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333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30B1E6-A048-1FBD-5984-D49BB12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538180"/>
            <a:ext cx="8677835" cy="3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5FDAF-CD81-15D9-5AAD-DC9691B7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162"/>
            <a:ext cx="11277600" cy="49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Block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가장 바깥쪽 상위 요소인 독립적 블록</a:t>
            </a:r>
            <a:endParaRPr lang="en-US" altLang="ko-KR" dirty="0"/>
          </a:p>
          <a:p>
            <a:r>
              <a:rPr lang="ko-KR" altLang="en-US" dirty="0"/>
              <a:t>재사용이 가능</a:t>
            </a:r>
            <a:endParaRPr lang="en-US" altLang="ko-KR" dirty="0"/>
          </a:p>
          <a:p>
            <a:pPr lvl="1"/>
            <a:r>
              <a:rPr lang="ko-KR" altLang="en-US" dirty="0"/>
              <a:t>재사용을 위해 </a:t>
            </a:r>
            <a:r>
              <a:rPr lang="en-US" altLang="ko-KR" dirty="0"/>
              <a:t>margin, padding </a:t>
            </a:r>
            <a:r>
              <a:rPr lang="ko-KR" altLang="en-US" dirty="0"/>
              <a:t>값을 적용하지 않는 것이 보통</a:t>
            </a:r>
            <a:endParaRPr lang="en-US" altLang="ko-KR" dirty="0"/>
          </a:p>
          <a:p>
            <a:r>
              <a:rPr lang="ko-KR" altLang="en-US" dirty="0"/>
              <a:t>블록은 블록을 하위 요소로 가질 수 있음</a:t>
            </a:r>
            <a:endParaRPr lang="en-US" altLang="ko-KR" dirty="0"/>
          </a:p>
          <a:p>
            <a:r>
              <a:rPr lang="ko-KR" altLang="en-US" dirty="0"/>
              <a:t>가장 바깥 상위 요소이므로 바로 클래스 </a:t>
            </a:r>
            <a:r>
              <a:rPr lang="ko-KR" altLang="en-US" dirty="0" err="1"/>
              <a:t>선택자</a:t>
            </a:r>
            <a:r>
              <a:rPr lang="ko-KR" altLang="en-US" dirty="0"/>
              <a:t> 사용이 가능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990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980B5-8B14-1BD3-A80B-CF08611E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909246"/>
            <a:ext cx="10715625" cy="40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Element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/>
              <a:t>소속 된 블록에 의존적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다른 블록에 들어가면 </a:t>
            </a:r>
            <a:r>
              <a:rPr lang="ko-KR" altLang="en-US" dirty="0" err="1"/>
              <a:t>이상해지겠죠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연결 방식 </a:t>
            </a:r>
            <a:r>
              <a:rPr lang="en-US" altLang="ko-KR" dirty="0">
                <a:solidFill>
                  <a:srgbClr val="00B050"/>
                </a:solidFill>
              </a:rPr>
              <a:t>: __ </a:t>
            </a:r>
            <a:r>
              <a:rPr lang="ko-KR" altLang="en-US" dirty="0">
                <a:solidFill>
                  <a:srgbClr val="00B050"/>
                </a:solidFill>
              </a:rPr>
              <a:t>를 이용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 err="1">
                <a:solidFill>
                  <a:srgbClr val="00B050"/>
                </a:solidFill>
              </a:rPr>
              <a:t>언더바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x 2)</a:t>
            </a:r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block__element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header__logo__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98721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Modifier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 err="1"/>
              <a:t>엘리먼트의</a:t>
            </a:r>
            <a:r>
              <a:rPr lang="ko-KR" altLang="en-US" dirty="0"/>
              <a:t> 모양 또는 속성이 변형 된 경우 사용</a:t>
            </a:r>
            <a:endParaRPr lang="en-US" altLang="ko-KR" dirty="0"/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기능은 같지만 모양이 다른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모양은 같지만 기능이 다른 경우 등에 적용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 방식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: --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 이용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하이픈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x 2)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Ex</a:t>
            </a:r>
          </a:p>
          <a:p>
            <a:pPr lvl="1"/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--red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4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작업하기</a:t>
            </a:r>
          </a:p>
        </p:txBody>
      </p:sp>
    </p:spTree>
    <p:extLst>
      <p:ext uri="{BB962C8B-B14F-4D97-AF65-F5344CB8AC3E}">
        <p14:creationId xmlns:p14="http://schemas.microsoft.com/office/powerpoint/2010/main" val="1243953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5829557-2121-6714-83A4-6FFFA46B9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logo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528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272B0AE-445C-CD2F-4388-F8D189D071BB}"/>
              </a:ext>
            </a:extLst>
          </p:cNvPr>
          <p:cNvSpPr txBox="1"/>
          <p:nvPr/>
        </p:nvSpPr>
        <p:spPr>
          <a:xfrm>
            <a:off x="241300" y="151179"/>
            <a:ext cx="6436591" cy="61247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fa-leaf"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Inflearn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강의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로드맵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멘토링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인프런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"fa-solid fa-magnifying-glass"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-join"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--login"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--register"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8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Fontawesome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페이지를 만들다 보면 아이콘을 쓸 일이 많아요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개발자가 직접 모든 아이콘을 그릴 수는 없겠죠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Fontawesome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사용하면 됩니다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https://fontawesome.com/</a:t>
            </a:r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6B3484-0820-BE5B-B475-E6A6FA35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35" y="565654"/>
            <a:ext cx="5047328" cy="2555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141CE-622A-2960-07E4-DF5A73E2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66" y="3653554"/>
            <a:ext cx="10040667" cy="242905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C872B1D-71EB-DD73-546B-D138D04C55BA}"/>
              </a:ext>
            </a:extLst>
          </p:cNvPr>
          <p:cNvSpPr/>
          <p:nvPr/>
        </p:nvSpPr>
        <p:spPr>
          <a:xfrm rot="13546409">
            <a:off x="5553639" y="277829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7FBA599-2C34-AE9C-A099-92D013230D28}"/>
              </a:ext>
            </a:extLst>
          </p:cNvPr>
          <p:cNvSpPr/>
          <p:nvPr/>
        </p:nvSpPr>
        <p:spPr>
          <a:xfrm rot="13546409">
            <a:off x="9901522" y="488031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6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FD0A35-A920-52F4-F599-39153995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69" y="1260009"/>
            <a:ext cx="5087060" cy="530616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5881-2977-DA14-A34C-4060389114FE}"/>
              </a:ext>
            </a:extLst>
          </p:cNvPr>
          <p:cNvSpPr/>
          <p:nvPr/>
        </p:nvSpPr>
        <p:spPr>
          <a:xfrm rot="13546409">
            <a:off x="7247968" y="592446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5C46F5-1D5F-169A-B5B9-46E6FB7C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79061"/>
            <a:ext cx="7030431" cy="47631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4748AD-BF83-4A9C-70B1-621DBD83D8FB}"/>
              </a:ext>
            </a:extLst>
          </p:cNvPr>
          <p:cNvSpPr/>
          <p:nvPr/>
        </p:nvSpPr>
        <p:spPr>
          <a:xfrm rot="13546409">
            <a:off x="9309850" y="4559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04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445384-91EE-A4B4-8284-C6168E70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43" y="748553"/>
            <a:ext cx="3134512" cy="536089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B6A6E-7378-58D9-63C6-0BF85D0707DC}"/>
              </a:ext>
            </a:extLst>
          </p:cNvPr>
          <p:cNvSpPr/>
          <p:nvPr/>
        </p:nvSpPr>
        <p:spPr>
          <a:xfrm rot="13546409">
            <a:off x="7229868" y="570536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9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9EDE67-BFC4-C018-D5D3-F91CF1D9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041" y="0"/>
            <a:ext cx="4005917" cy="685800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B34FC02-EEF6-257C-C979-74BD40BB61C1}"/>
              </a:ext>
            </a:extLst>
          </p:cNvPr>
          <p:cNvSpPr/>
          <p:nvPr/>
        </p:nvSpPr>
        <p:spPr>
          <a:xfrm rot="13546409">
            <a:off x="7285286" y="5982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999995-EF51-0B3A-79A5-D4673E51FF6D}"/>
              </a:ext>
            </a:extLst>
          </p:cNvPr>
          <p:cNvSpPr txBox="1"/>
          <p:nvPr/>
        </p:nvSpPr>
        <p:spPr>
          <a:xfrm>
            <a:off x="295275" y="352842"/>
            <a:ext cx="80772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width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background-color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div:active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royalblue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6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FB3D7E-FB01-B680-49CF-5D40524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442495"/>
            <a:ext cx="11183911" cy="597300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EE33B1A-768E-DEE1-F97D-0EDB42AA89CA}"/>
              </a:ext>
            </a:extLst>
          </p:cNvPr>
          <p:cNvSpPr/>
          <p:nvPr/>
        </p:nvSpPr>
        <p:spPr>
          <a:xfrm rot="13546409">
            <a:off x="10564197" y="394121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019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248B87-80E6-8796-F03F-A1B8D262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0" y="340122"/>
            <a:ext cx="8888065" cy="366763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4FD8A90-A4D0-3DC4-F071-FD9E459D9817}"/>
              </a:ext>
            </a:extLst>
          </p:cNvPr>
          <p:cNvSpPr/>
          <p:nvPr/>
        </p:nvSpPr>
        <p:spPr>
          <a:xfrm rot="13546409">
            <a:off x="4558384" y="31324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97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CCDF-32DB-0E93-A95D-0BC17BD2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8" y="687350"/>
            <a:ext cx="6467612" cy="41266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A79AA8-D835-C3E0-46CB-3B394E595435}"/>
              </a:ext>
            </a:extLst>
          </p:cNvPr>
          <p:cNvSpPr/>
          <p:nvPr/>
        </p:nvSpPr>
        <p:spPr>
          <a:xfrm rot="13546409">
            <a:off x="7373302" y="234183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미리 선언하기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접근 가능한 요소에 대한 </a:t>
            </a:r>
            <a:r>
              <a:rPr lang="en-US" altLang="ko-KR" dirty="0"/>
              <a:t>CSS </a:t>
            </a:r>
            <a:r>
              <a:rPr lang="ko-KR" altLang="en-US" dirty="0"/>
              <a:t>선택자를 미리 전부 선언해 놓습니다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만 보고 작업하다 보면 </a:t>
            </a:r>
            <a:r>
              <a:rPr lang="en-US" altLang="ko-KR" dirty="0"/>
              <a:t>HTML</a:t>
            </a:r>
            <a:r>
              <a:rPr lang="ko-KR" altLang="en-US" dirty="0"/>
              <a:t>의 구조 관계를 까먹거나</a:t>
            </a:r>
            <a:r>
              <a:rPr lang="en-US" altLang="ko-KR" dirty="0"/>
              <a:t>, CSS </a:t>
            </a:r>
            <a:r>
              <a:rPr lang="ko-KR" altLang="en-US" dirty="0"/>
              <a:t>처리가 필요한 요소를 지나치는 경우가 있는데 그러한 실수를 막아 줍니다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6475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3ED45-53AF-BE4C-D17E-82D8DAB2443A}"/>
              </a:ext>
            </a:extLst>
          </p:cNvPr>
          <p:cNvSpPr txBox="1"/>
          <p:nvPr/>
        </p:nvSpPr>
        <p:spPr>
          <a:xfrm>
            <a:off x="296709" y="250894"/>
            <a:ext cx="90297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header__button__login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header__button__register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930455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세팅하기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 태그 기본 스타일 빼기</a:t>
            </a:r>
            <a:endParaRPr lang="en-US" altLang="ko-KR" dirty="0"/>
          </a:p>
          <a:p>
            <a:r>
              <a:rPr lang="en-US" altLang="ko-KR" dirty="0"/>
              <a:t>Header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/>
              <a:t>Inner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/>
              <a:t>Inner </a:t>
            </a:r>
            <a:r>
              <a:rPr lang="ko-KR" altLang="en-US" dirty="0"/>
              <a:t>는 고정 크기 부여</a:t>
            </a:r>
            <a:endParaRPr lang="en-US" altLang="ko-KR" dirty="0"/>
          </a:p>
          <a:p>
            <a:pPr lvl="1"/>
            <a:r>
              <a:rPr lang="en-US" altLang="ko-KR" dirty="0"/>
              <a:t>1200px / 64px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32px</a:t>
            </a:r>
          </a:p>
          <a:p>
            <a:r>
              <a:rPr lang="ko-KR" altLang="en-US" dirty="0"/>
              <a:t>각각 아이템들이 가로로 배치가 되어있네요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중앙 정렬</a:t>
            </a:r>
            <a:r>
              <a:rPr lang="en-US" altLang="ko-KR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861369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7C542-6324-0FE4-A74A-2499AC797F5C}"/>
              </a:ext>
            </a:extLst>
          </p:cNvPr>
          <p:cNvSpPr txBox="1"/>
          <p:nvPr/>
        </p:nvSpPr>
        <p:spPr>
          <a:xfrm>
            <a:off x="380999" y="312420"/>
            <a:ext cx="6715125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space-between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791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D17460-98F2-7FBE-47E3-696257BB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9" r="15000"/>
          <a:stretch/>
        </p:blipFill>
        <p:spPr>
          <a:xfrm>
            <a:off x="226054" y="1040313"/>
            <a:ext cx="11739891" cy="1140911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F74406F-07BB-3402-016B-75B91AB1EA62}"/>
              </a:ext>
            </a:extLst>
          </p:cNvPr>
          <p:cNvSpPr/>
          <p:nvPr/>
        </p:nvSpPr>
        <p:spPr>
          <a:xfrm>
            <a:off x="4695824" y="2247900"/>
            <a:ext cx="2800350" cy="11811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AE21C1-3B09-DDEE-2E10-9ECFC8E6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092"/>
            <a:ext cx="12192000" cy="8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45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카톡짤방으로 유용한 무한도전짤방모음 5탄 : 네이버 블로그">
            <a:extLst>
              <a:ext uri="{FF2B5EF4-FFF2-40B4-BE49-F238E27FC236}">
                <a16:creationId xmlns:a16="http://schemas.microsoft.com/office/drawing/2014/main" id="{F7CECD69-8C90-EC20-855D-C305B139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94" y="1237960"/>
            <a:ext cx="7186612" cy="43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818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로고 파트</a:t>
            </a:r>
          </a:p>
        </p:txBody>
      </p:sp>
    </p:spTree>
    <p:extLst>
      <p:ext uri="{BB962C8B-B14F-4D97-AF65-F5344CB8AC3E}">
        <p14:creationId xmlns:p14="http://schemas.microsoft.com/office/powerpoint/2010/main" val="258029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전환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(Transform)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로고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 사이즈의 기본이 될 아이콘 크기 키우기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옆의 글자 크기도 아이콘 크기에 맞추기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태그의 효과는 필요 없으니 처리하기</a:t>
            </a:r>
            <a:endParaRPr lang="en-US" altLang="ko-KR" dirty="0"/>
          </a:p>
          <a:p>
            <a:r>
              <a:rPr lang="ko-KR" altLang="en-US" dirty="0"/>
              <a:t>로고 아이콘과 </a:t>
            </a:r>
            <a:r>
              <a:rPr lang="en-US" altLang="ko-KR" dirty="0"/>
              <a:t>&lt;a&gt; </a:t>
            </a:r>
            <a:r>
              <a:rPr lang="ko-KR" altLang="en-US" dirty="0"/>
              <a:t>태그의 크기 및 색상 변경</a:t>
            </a:r>
            <a:endParaRPr lang="en-US" altLang="ko-KR" dirty="0"/>
          </a:p>
          <a:p>
            <a:r>
              <a:rPr lang="ko-KR" altLang="en-US" dirty="0"/>
              <a:t>수직 중앙 정렬하기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적절한 폰트 고르기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5688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폰트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https://fonts.google.com/</a:t>
            </a:r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604CC-080B-C09F-56D6-97F46D72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252"/>
            <a:ext cx="4505325" cy="410186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3E7794E-3A66-A11D-EAF2-5B0A3E1380BD}"/>
              </a:ext>
            </a:extLst>
          </p:cNvPr>
          <p:cNvSpPr/>
          <p:nvPr/>
        </p:nvSpPr>
        <p:spPr>
          <a:xfrm rot="13546409">
            <a:off x="2657473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0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 폰트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6208A1-EDB5-4C56-B09E-D9ABD591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1328391"/>
            <a:ext cx="2419564" cy="537263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32D99C-C777-8F22-CE0D-51471AAD7648}"/>
              </a:ext>
            </a:extLst>
          </p:cNvPr>
          <p:cNvSpPr/>
          <p:nvPr/>
        </p:nvSpPr>
        <p:spPr>
          <a:xfrm rot="13546409">
            <a:off x="2903510" y="5196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BAAB3-CBE6-8012-C45A-C39D5F0936E2}"/>
              </a:ext>
            </a:extLst>
          </p:cNvPr>
          <p:cNvSpPr txBox="1"/>
          <p:nvPr/>
        </p:nvSpPr>
        <p:spPr>
          <a:xfrm>
            <a:off x="3336897" y="1328391"/>
            <a:ext cx="8712228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Indie+Flower&amp;display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88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F95D6D-D511-8FC1-8C7E-1259422F3B12}"/>
              </a:ext>
            </a:extLst>
          </p:cNvPr>
          <p:cNvSpPr txBox="1"/>
          <p:nvPr/>
        </p:nvSpPr>
        <p:spPr>
          <a:xfrm>
            <a:off x="3467100" y="505242"/>
            <a:ext cx="609600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"Indie Flower"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cursive;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5C03E6-FAD7-52FB-D97B-A4E2C24B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1" y="505242"/>
            <a:ext cx="2419564" cy="537263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76BD69-AF95-3D8C-D895-8406DC1A0C36}"/>
              </a:ext>
            </a:extLst>
          </p:cNvPr>
          <p:cNvSpPr/>
          <p:nvPr/>
        </p:nvSpPr>
        <p:spPr>
          <a:xfrm rot="9314081">
            <a:off x="2936209" y="47452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CDFD929-FAE6-D8EC-9C98-4DFDB9808C0E}"/>
              </a:ext>
            </a:extLst>
          </p:cNvPr>
          <p:cNvSpPr/>
          <p:nvPr/>
        </p:nvSpPr>
        <p:spPr>
          <a:xfrm rot="9314081">
            <a:off x="8374984" y="144635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04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6FEDD8-605E-C232-F42D-EAE4E2E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" y="2581211"/>
            <a:ext cx="12136544" cy="914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524228-1B62-3090-854A-8B865C999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969"/>
          <a:stretch/>
        </p:blipFill>
        <p:spPr>
          <a:xfrm>
            <a:off x="266700" y="257143"/>
            <a:ext cx="4994514" cy="22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26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메뉴 파트</a:t>
            </a:r>
          </a:p>
        </p:txBody>
      </p:sp>
    </p:spTree>
    <p:extLst>
      <p:ext uri="{BB962C8B-B14F-4D97-AF65-F5344CB8AC3E}">
        <p14:creationId xmlns:p14="http://schemas.microsoft.com/office/powerpoint/2010/main" val="3258808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37DBBC-5EB5-5924-AF1C-CA2EF57C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3" y="4181343"/>
            <a:ext cx="6296904" cy="800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C5DE85-1B21-1F23-30C6-D16FFE32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73" y="1723948"/>
            <a:ext cx="5106113" cy="110505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C0487294-CBA0-F882-BB9F-6703A53EA950}"/>
              </a:ext>
            </a:extLst>
          </p:cNvPr>
          <p:cNvSpPr/>
          <p:nvPr/>
        </p:nvSpPr>
        <p:spPr>
          <a:xfrm>
            <a:off x="2414503" y="3055386"/>
            <a:ext cx="1771651" cy="74722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94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메뉴 파트 작성하기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글자 크기는 </a:t>
            </a:r>
            <a:r>
              <a:rPr lang="en-US" altLang="ko-KR" dirty="0"/>
              <a:t>16px, </a:t>
            </a:r>
            <a:r>
              <a:rPr lang="ko-KR" altLang="en-US" dirty="0"/>
              <a:t>높이는 </a:t>
            </a:r>
            <a:r>
              <a:rPr lang="en-US" altLang="ko-KR" dirty="0"/>
              <a:t>32px</a:t>
            </a:r>
          </a:p>
          <a:p>
            <a:r>
              <a:rPr lang="ko-KR" altLang="en-US" dirty="0"/>
              <a:t>글자색은 </a:t>
            </a:r>
            <a:r>
              <a:rPr lang="en-US" altLang="ko-KR" dirty="0"/>
              <a:t>#4a4a4a</a:t>
            </a:r>
          </a:p>
          <a:p>
            <a:r>
              <a:rPr lang="en-US" altLang="ko-KR" dirty="0"/>
              <a:t>Hover </a:t>
            </a:r>
            <a:r>
              <a:rPr lang="ko-KR" altLang="en-US" dirty="0"/>
              <a:t>시</a:t>
            </a:r>
            <a:r>
              <a:rPr lang="en-US" altLang="ko-KR" dirty="0"/>
              <a:t>, </a:t>
            </a:r>
            <a:r>
              <a:rPr lang="ko-KR" altLang="en-US" dirty="0"/>
              <a:t>글자 색은 </a:t>
            </a:r>
            <a:r>
              <a:rPr lang="en-US" altLang="ko-KR" dirty="0"/>
              <a:t>#1dc078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9993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검색 파트</a:t>
            </a:r>
          </a:p>
        </p:txBody>
      </p:sp>
    </p:spTree>
    <p:extLst>
      <p:ext uri="{BB962C8B-B14F-4D97-AF65-F5344CB8AC3E}">
        <p14:creationId xmlns:p14="http://schemas.microsoft.com/office/powerpoint/2010/main" val="1573097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 err="1"/>
              <a:t>검색창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홈페이지 참고하기</a:t>
            </a:r>
            <a:endParaRPr lang="en-US" altLang="ko-KR" dirty="0"/>
          </a:p>
          <a:p>
            <a:r>
              <a:rPr lang="en-US" altLang="ko-KR" dirty="0"/>
              <a:t>Input </a:t>
            </a:r>
            <a:r>
              <a:rPr lang="ko-KR" altLang="en-US" dirty="0"/>
              <a:t>이 좀 크네요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도구로 확인</a:t>
            </a:r>
            <a:r>
              <a:rPr lang="en-US" altLang="ko-KR" dirty="0">
                <a:sym typeface="Wingdings" panose="05000000000000000000" pitchFamily="2" charset="2"/>
              </a:rPr>
              <a:t>! (148 x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36)</a:t>
            </a:r>
            <a:endParaRPr lang="en-US" altLang="ko-KR" dirty="0"/>
          </a:p>
          <a:p>
            <a:r>
              <a:rPr lang="ko-KR" altLang="en-US" dirty="0"/>
              <a:t>테두리 없음 </a:t>
            </a:r>
            <a:r>
              <a:rPr lang="en-US" altLang="ko-KR" dirty="0"/>
              <a:t>/ border-radius </a:t>
            </a:r>
            <a:r>
              <a:rPr lang="ko-KR" altLang="en-US" dirty="0"/>
              <a:t>적용 </a:t>
            </a:r>
            <a:r>
              <a:rPr lang="en-US" altLang="ko-KR" dirty="0"/>
              <a:t>/ input</a:t>
            </a:r>
            <a:r>
              <a:rPr lang="ko-KR" altLang="en-US" dirty="0"/>
              <a:t> 창이 회색</a:t>
            </a:r>
            <a:r>
              <a:rPr lang="en-US" altLang="ko-KR" dirty="0"/>
              <a:t>  / </a:t>
            </a:r>
            <a:r>
              <a:rPr lang="ko-KR" altLang="en-US" dirty="0"/>
              <a:t>글자가 메뉴와 같은 크기</a:t>
            </a:r>
            <a:endParaRPr lang="en-US" altLang="ko-KR" dirty="0"/>
          </a:p>
          <a:p>
            <a:r>
              <a:rPr lang="en-US" altLang="ko-KR" dirty="0"/>
              <a:t>Hover </a:t>
            </a:r>
            <a:r>
              <a:rPr lang="ko-KR" altLang="en-US" dirty="0"/>
              <a:t>효과 주기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테두리가 회색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Focus </a:t>
            </a:r>
            <a:r>
              <a:rPr lang="ko-KR" altLang="en-US" dirty="0"/>
              <a:t>효과 주기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Outline </a:t>
            </a:r>
            <a:r>
              <a:rPr lang="ko-KR" altLang="en-US" dirty="0"/>
              <a:t>이 초록색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실제 효과와는 좀 다르네요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box-shadow 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효과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8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DA7C96-BAAB-4FDF-8A3C-D1003B3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53" y="635586"/>
            <a:ext cx="10373694" cy="5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83019-172A-E1B1-B4ED-F898E3AD1C8E}"/>
              </a:ext>
            </a:extLst>
          </p:cNvPr>
          <p:cNvSpPr txBox="1"/>
          <p:nvPr/>
        </p:nvSpPr>
        <p:spPr>
          <a:xfrm>
            <a:off x="130175" y="197346"/>
            <a:ext cx="7213599" cy="64633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#f6f6f6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input:hover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input:focus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#c8c8c8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#1dc078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491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돋보기 아이콘 위치 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109D880A-77DA-6E30-DA83-B61176D80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돋보기 아이콘을 </a:t>
            </a:r>
            <a:r>
              <a:rPr lang="en-US" altLang="ko-KR" dirty="0"/>
              <a:t>input </a:t>
            </a:r>
            <a:r>
              <a:rPr lang="ko-KR" altLang="en-US" dirty="0"/>
              <a:t>요소 안쪽으로 집어 넣어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position: absolute </a:t>
            </a:r>
            <a:r>
              <a:rPr lang="ko-KR" altLang="en-US" dirty="0"/>
              <a:t>를 사용해서 구현 했습니다</a:t>
            </a:r>
            <a:r>
              <a:rPr lang="en-US" altLang="ko-KR" dirty="0"/>
              <a:t>. </a:t>
            </a:r>
            <a:r>
              <a:rPr lang="ko-KR" altLang="en-US" dirty="0"/>
              <a:t>하지만 방법은 다양하니 각자의 방법으로 구현해 보세요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14D3B5-99B9-5E8E-F86F-FA15AB83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94" y="4008682"/>
            <a:ext cx="4103565" cy="1133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18C09-1D18-906C-5D31-ED9E4A9E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3720"/>
            <a:ext cx="4709534" cy="124664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395D8AD-E696-8F03-BDD6-608902C2B00F}"/>
              </a:ext>
            </a:extLst>
          </p:cNvPr>
          <p:cNvSpPr/>
          <p:nvPr/>
        </p:nvSpPr>
        <p:spPr>
          <a:xfrm>
            <a:off x="5938791" y="422437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8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로그인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조인 파트</a:t>
            </a:r>
          </a:p>
        </p:txBody>
      </p:sp>
    </p:spTree>
    <p:extLst>
      <p:ext uri="{BB962C8B-B14F-4D97-AF65-F5344CB8AC3E}">
        <p14:creationId xmlns:p14="http://schemas.microsoft.com/office/powerpoint/2010/main" val="2622699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조인 파트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가로 배치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아이템이 서로 간격을 살짝 두고 떨어져 있습니다</a:t>
            </a:r>
            <a:r>
              <a:rPr lang="en-US" altLang="ko-KR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E0445-3D98-E5ED-D5F7-64E76581F5E9}"/>
              </a:ext>
            </a:extLst>
          </p:cNvPr>
          <p:cNvSpPr txBox="1"/>
          <p:nvPr/>
        </p:nvSpPr>
        <p:spPr>
          <a:xfrm>
            <a:off x="838200" y="3126050"/>
            <a:ext cx="6096000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gap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883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5" y="1420427"/>
            <a:ext cx="7172325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페이지를 참고해서 버튼 기본 틀을 잡아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높이</a:t>
            </a:r>
            <a:r>
              <a:rPr lang="en-US" altLang="ko-KR" dirty="0"/>
              <a:t>: 34px / padding:</a:t>
            </a:r>
            <a:r>
              <a:rPr lang="ko-KR" altLang="en-US" dirty="0"/>
              <a:t> </a:t>
            </a:r>
            <a:r>
              <a:rPr lang="en-US" altLang="ko-KR" dirty="0"/>
              <a:t>8px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EFA3B-0DC2-05EB-7304-716558D3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46" y="1595090"/>
            <a:ext cx="3356329" cy="3053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B3C24-8526-C02E-B831-2358A8AEF791}"/>
              </a:ext>
            </a:extLst>
          </p:cNvPr>
          <p:cNvSpPr txBox="1"/>
          <p:nvPr/>
        </p:nvSpPr>
        <p:spPr>
          <a:xfrm>
            <a:off x="4505325" y="3675013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#dbdbdb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738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/>
              <a:t>버튼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A2B529-1364-FE35-9263-3C46E13B9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BEM,</a:t>
            </a:r>
            <a:r>
              <a:rPr lang="ko-KR" altLang="en-US" dirty="0"/>
              <a:t> </a:t>
            </a:r>
            <a:r>
              <a:rPr lang="en-US" altLang="ko-KR" dirty="0"/>
              <a:t>Modifier</a:t>
            </a:r>
            <a:r>
              <a:rPr lang="ko-KR" altLang="en-US" dirty="0"/>
              <a:t>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63C08-579A-DFAD-4A24-19536D1F40D8}"/>
              </a:ext>
            </a:extLst>
          </p:cNvPr>
          <p:cNvSpPr txBox="1"/>
          <p:nvPr/>
        </p:nvSpPr>
        <p:spPr>
          <a:xfrm>
            <a:off x="800099" y="2240340"/>
            <a:ext cx="801052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--login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#4a4a4a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header__login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-join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btn.btn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--register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#f77867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839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디데일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설정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99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모양이 좀 다르네요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30A284-EA89-028C-8920-32F93ADE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932"/>
            <a:ext cx="12192000" cy="74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E07EE7-DDDF-8DA4-F94F-9553F8DD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" y="3428948"/>
            <a:ext cx="1138396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인프런의</a:t>
            </a:r>
            <a:r>
              <a:rPr lang="ko-KR" altLang="en-US" dirty="0"/>
              <a:t> 헤더 동작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7F422C-2E78-4194-E7C9-E5A860B4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42" y="1581095"/>
            <a:ext cx="9431066" cy="781159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14958"/>
            <a:ext cx="11260802" cy="4243041"/>
          </a:xfrm>
        </p:spPr>
        <p:txBody>
          <a:bodyPr/>
          <a:lstStyle/>
          <a:p>
            <a:r>
              <a:rPr lang="ko-KR" altLang="en-US" dirty="0" err="1"/>
              <a:t>인프런</a:t>
            </a:r>
            <a:r>
              <a:rPr lang="ko-KR" altLang="en-US" dirty="0"/>
              <a:t> 헤더는 </a:t>
            </a:r>
            <a:r>
              <a:rPr lang="ko-KR" altLang="en-US" dirty="0" err="1"/>
              <a:t>뷰포트가</a:t>
            </a:r>
            <a:r>
              <a:rPr lang="ko-KR" altLang="en-US" dirty="0"/>
              <a:t> 줄 때</a:t>
            </a:r>
            <a:r>
              <a:rPr lang="en-US" altLang="ko-KR" dirty="0"/>
              <a:t>, </a:t>
            </a:r>
            <a:r>
              <a:rPr lang="ko-KR" altLang="en-US" dirty="0"/>
              <a:t>가운데 부분만 줄어드네요</a:t>
            </a:r>
            <a:r>
              <a:rPr lang="en-US" altLang="ko-KR" dirty="0"/>
              <a:t>?</a:t>
            </a:r>
          </a:p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작업을 해줍시다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17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</a:t>
            </a:r>
            <a:r>
              <a:rPr lang="en-US" altLang="ko-KR" dirty="0"/>
              <a:t>&gt; </a:t>
            </a:r>
            <a:r>
              <a:rPr lang="ko-KR" altLang="en-US" dirty="0"/>
              <a:t>스페이스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32F0F4B8-E781-ACC4-643C-8DC4E51D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466850"/>
            <a:ext cx="11260802" cy="5391149"/>
          </a:xfrm>
        </p:spPr>
        <p:txBody>
          <a:bodyPr/>
          <a:lstStyle/>
          <a:p>
            <a:r>
              <a:rPr lang="en-US" altLang="ko-KR" dirty="0" err="1"/>
              <a:t>header__space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flex-grow </a:t>
            </a:r>
            <a:r>
              <a:rPr lang="ko-KR" altLang="en-US" dirty="0"/>
              <a:t>속성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F230F-39A0-8E9C-D24F-EA6B6578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3847987"/>
            <a:ext cx="11812649" cy="809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C7FD4-18DB-8E37-5633-5D6FD669F1FD}"/>
              </a:ext>
            </a:extLst>
          </p:cNvPr>
          <p:cNvSpPr txBox="1"/>
          <p:nvPr/>
        </p:nvSpPr>
        <p:spPr>
          <a:xfrm>
            <a:off x="666750" y="2505670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header__space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flex-grow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106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D2EC27-E06C-65AF-37C7-94B52C44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600221"/>
            <a:ext cx="10125075" cy="56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5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짤모음 #1 : 네이버 블로그">
            <a:extLst>
              <a:ext uri="{FF2B5EF4-FFF2-40B4-BE49-F238E27FC236}">
                <a16:creationId xmlns:a16="http://schemas.microsoft.com/office/drawing/2014/main" id="{3AF3FCA9-924D-C43E-5D6C-B77E06C2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771650"/>
            <a:ext cx="35623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503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B77972-C01A-DB44-05FD-B4A3352B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66" y="1509638"/>
            <a:ext cx="6935168" cy="1057423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64D6388E-4D5E-C02E-D75F-34938E71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2667000"/>
            <a:ext cx="11260802" cy="4190999"/>
          </a:xfrm>
        </p:spPr>
        <p:txBody>
          <a:bodyPr/>
          <a:lstStyle/>
          <a:p>
            <a:r>
              <a:rPr lang="ko-KR" altLang="en-US" dirty="0"/>
              <a:t>각각 부분에 </a:t>
            </a:r>
            <a:r>
              <a:rPr lang="en-US" altLang="ko-KR" dirty="0"/>
              <a:t>flex-shrink: 0 </a:t>
            </a:r>
            <a:r>
              <a:rPr lang="ko-KR" altLang="en-US" dirty="0"/>
              <a:t>값 부여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BFD92-71DF-A27A-D3B4-DC3780ED3ED1}"/>
              </a:ext>
            </a:extLst>
          </p:cNvPr>
          <p:cNvSpPr txBox="1"/>
          <p:nvPr/>
        </p:nvSpPr>
        <p:spPr>
          <a:xfrm>
            <a:off x="838200" y="3536338"/>
            <a:ext cx="6096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flex-shrink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D8A924-0587-6627-7935-1764D7C4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3113"/>
            <a:ext cx="8125959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55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owyourealme GIF - Showyourealme - Discover &amp; Share GIFs">
            <a:extLst>
              <a:ext uri="{FF2B5EF4-FFF2-40B4-BE49-F238E27FC236}">
                <a16:creationId xmlns:a16="http://schemas.microsoft.com/office/drawing/2014/main" id="{320E466B-E837-4BCA-047D-3DD089F4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1061469"/>
            <a:ext cx="4794250" cy="47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05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27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1506" name="Picture 2" descr="여름노레] &quot;꿍따리 샤바라&quot; (1996) - 클론 노래">
            <a:extLst>
              <a:ext uri="{FF2B5EF4-FFF2-40B4-BE49-F238E27FC236}">
                <a16:creationId xmlns:a16="http://schemas.microsoft.com/office/drawing/2014/main" id="{E35B9EEE-7AE7-BFD9-A06D-CAB5B46F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19" y="3113835"/>
            <a:ext cx="3508562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4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Clone, Pull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3365-ADD3-15AE-F5EE-A2AFD3B22510}"/>
              </a:ext>
            </a:extLst>
          </p:cNvPr>
          <p:cNvSpPr txBox="1"/>
          <p:nvPr/>
        </p:nvSpPr>
        <p:spPr>
          <a:xfrm>
            <a:off x="3048000" y="85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https://github.com/xenosign/star-bucks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0E19A-4154-A472-3686-2891B0FE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163327"/>
            <a:ext cx="8983329" cy="35533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982472-72F4-BCD4-8C7D-09C45277AA64}"/>
              </a:ext>
            </a:extLst>
          </p:cNvPr>
          <p:cNvSpPr/>
          <p:nvPr/>
        </p:nvSpPr>
        <p:spPr>
          <a:xfrm rot="13546409">
            <a:off x="10154276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28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646628-9244-0570-B615-7C351E5E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23" y="1766655"/>
            <a:ext cx="3562847" cy="256258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26BCD2-76F3-27A9-943D-7277735ADC02}"/>
              </a:ext>
            </a:extLst>
          </p:cNvPr>
          <p:cNvSpPr/>
          <p:nvPr/>
        </p:nvSpPr>
        <p:spPr>
          <a:xfrm rot="13546409">
            <a:off x="4246535" y="288090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5ECAB-995D-9993-6C31-AD3A5144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2372056" cy="33246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76D814-2E32-E505-EB61-60C0A5B4C0A6}"/>
              </a:ext>
            </a:extLst>
          </p:cNvPr>
          <p:cNvSpPr/>
          <p:nvPr/>
        </p:nvSpPr>
        <p:spPr>
          <a:xfrm rot="13546409">
            <a:off x="7025593" y="390741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67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F27DF3-5E51-342B-7DFC-557797F1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3124913"/>
            <a:ext cx="4363059" cy="158137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3284FB-5785-17AC-00C2-289BEF24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80565"/>
            <a:ext cx="10830017" cy="417598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clone </a:t>
            </a:r>
            <a:r>
              <a:rPr lang="ko-KR" altLang="en-US" dirty="0">
                <a:solidFill>
                  <a:srgbClr val="0070C0"/>
                </a:solidFill>
              </a:rPr>
              <a:t>복사해온 주소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git clone https://github.com/xenosign/star-bucks.git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8B477B-DEB6-8F51-ACD5-735828A0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7" y="5060013"/>
            <a:ext cx="3441020" cy="1237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22ACB-3A36-55A6-3A7F-D31D5F8D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45" y="5228998"/>
            <a:ext cx="6287377" cy="162900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2B8B678-5DE9-262A-1B46-CA1F0A2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3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0B5A3D-DDE2-9A60-84D6-D97531BC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168"/>
            <a:ext cx="9972675" cy="4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3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77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E233-418D-661F-97CB-DB0FF21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4" y="1403389"/>
            <a:ext cx="2400635" cy="21148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2BC58B-6846-3033-4ED1-84BA17C6E624}"/>
              </a:ext>
            </a:extLst>
          </p:cNvPr>
          <p:cNvSpPr/>
          <p:nvPr/>
        </p:nvSpPr>
        <p:spPr>
          <a:xfrm rot="13546409">
            <a:off x="2821147" y="246852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97D86-58CA-B428-94CA-E2F3E37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8" y="1328391"/>
            <a:ext cx="4725059" cy="28769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6F7049-54EF-5BFD-B6D5-58AAAF363FDD}"/>
              </a:ext>
            </a:extLst>
          </p:cNvPr>
          <p:cNvSpPr/>
          <p:nvPr/>
        </p:nvSpPr>
        <p:spPr>
          <a:xfrm rot="13546409">
            <a:off x="8675099" y="192593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DE0F94-163C-493C-B62B-3F9376313C76}"/>
              </a:ext>
            </a:extLst>
          </p:cNvPr>
          <p:cNvSpPr/>
          <p:nvPr/>
        </p:nvSpPr>
        <p:spPr>
          <a:xfrm rot="13546409">
            <a:off x="6819497" y="278228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77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F53E4-EDE2-7C07-4E94-E06090C4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6" y="636487"/>
            <a:ext cx="8135267" cy="55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54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85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65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D8638FEA-19C6-7819-8E57-6643A4C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9" y="2875543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4D48F-1939-CAED-B9E6-1CE4D96F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1435968"/>
            <a:ext cx="5911087" cy="12265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C312E1-C9B0-E909-EE59-610C9DE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770095"/>
            <a:ext cx="11435135" cy="193637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fetch origin(</a:t>
            </a:r>
            <a:r>
              <a:rPr lang="ko-KR" altLang="en-US" dirty="0">
                <a:solidFill>
                  <a:srgbClr val="0070C0"/>
                </a:solidFill>
              </a:rPr>
              <a:t>상태 체크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상태만 로컬에 가져옴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반영 </a:t>
            </a:r>
            <a:r>
              <a:rPr lang="en-US" altLang="ko-KR" dirty="0">
                <a:solidFill>
                  <a:srgbClr val="0070C0"/>
                </a:solidFill>
              </a:rPr>
              <a:t>X)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git pull --all(</a:t>
            </a:r>
            <a:r>
              <a:rPr lang="ko-KR" altLang="en-US" dirty="0">
                <a:solidFill>
                  <a:srgbClr val="0070C0"/>
                </a:solidFill>
              </a:rPr>
              <a:t>로컬에 반영 </a:t>
            </a:r>
            <a:r>
              <a:rPr lang="en-US" altLang="ko-KR" dirty="0">
                <a:solidFill>
                  <a:srgbClr val="0070C0"/>
                </a:solidFill>
              </a:rPr>
              <a:t>O)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15E90-F86D-43F3-B8F2-781B6051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5102222"/>
            <a:ext cx="4601217" cy="1343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86CE3A-DFBE-3EDA-52B9-73571F4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78" y="5146951"/>
            <a:ext cx="4662017" cy="1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1080-24BD-84D6-DD62-CC2D9205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" y="1328391"/>
            <a:ext cx="6390228" cy="213455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9B131-3662-CB16-AE14-02CD15780F52}"/>
              </a:ext>
            </a:extLst>
          </p:cNvPr>
          <p:cNvSpPr/>
          <p:nvPr/>
        </p:nvSpPr>
        <p:spPr>
          <a:xfrm rot="13546409">
            <a:off x="5121942" y="169284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E4357-22E2-A689-2BBE-07596B0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1" y="3912811"/>
            <a:ext cx="6166358" cy="22728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43908F-235B-A9BF-058E-DAEFCABA5E62}"/>
              </a:ext>
            </a:extLst>
          </p:cNvPr>
          <p:cNvSpPr/>
          <p:nvPr/>
        </p:nvSpPr>
        <p:spPr>
          <a:xfrm rot="13546409">
            <a:off x="6203283" y="57602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039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적용 완료] 디아블로 II: 레저렉션 2.4 패치 공개 테스트 서버 | 래더 테스트 — Diablo II: Resurrected —  블리자드 새소식">
            <a:extLst>
              <a:ext uri="{FF2B5EF4-FFF2-40B4-BE49-F238E27FC236}">
                <a16:creationId xmlns:a16="http://schemas.microsoft.com/office/drawing/2014/main" id="{C3B14FFC-FFCD-5C6B-6B47-DBF5E2F4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1" y="622766"/>
            <a:ext cx="9977718" cy="561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07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밥 아저씨가 '참 쉽죠?' 말고 했던 또 다른 말 - 오마이뉴스 모바일">
            <a:extLst>
              <a:ext uri="{FF2B5EF4-FFF2-40B4-BE49-F238E27FC236}">
                <a16:creationId xmlns:a16="http://schemas.microsoft.com/office/drawing/2014/main" id="{7C7B0795-F58B-2683-86CD-5A721028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38225"/>
            <a:ext cx="5715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8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4507-A1AB-F344-D72D-FBB604D0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01525"/>
            <a:ext cx="10420350" cy="545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63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클론 한 폴더 중에서 </a:t>
            </a:r>
            <a:r>
              <a:rPr lang="en-US" altLang="ko-KR" dirty="0"/>
              <a:t>.git </a:t>
            </a:r>
            <a:r>
              <a:rPr lang="ko-KR" altLang="en-US" dirty="0"/>
              <a:t>을 제외한 파일</a:t>
            </a:r>
            <a:r>
              <a:rPr lang="en-US" altLang="ko-KR" dirty="0"/>
              <a:t>/</a:t>
            </a:r>
            <a:r>
              <a:rPr lang="ko-KR" altLang="en-US" dirty="0"/>
              <a:t>폴더를 전부 자신이 작업 하고자 하는 폴더로 복사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모를 심어야 하는데 클론을 하면 제 </a:t>
            </a:r>
            <a:r>
              <a:rPr lang="en-US" altLang="ko-KR" dirty="0"/>
              <a:t>Repo </a:t>
            </a:r>
            <a:r>
              <a:rPr lang="ko-KR" altLang="en-US" dirty="0"/>
              <a:t>로 </a:t>
            </a:r>
            <a:r>
              <a:rPr lang="en-US" altLang="ko-KR" dirty="0"/>
              <a:t>Push </a:t>
            </a:r>
            <a:r>
              <a:rPr lang="ko-KR" altLang="en-US" dirty="0"/>
              <a:t>가 일어납니다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요건 나중에 프로젝트 협업 전에 배울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24977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집짓기 전에 생각해야 할 것들.. : 네이버 블로그">
            <a:extLst>
              <a:ext uri="{FF2B5EF4-FFF2-40B4-BE49-F238E27FC236}">
                <a16:creationId xmlns:a16="http://schemas.microsoft.com/office/drawing/2014/main" id="{C4CE0EA6-A326-7E4C-C642-305F91EC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243012"/>
            <a:ext cx="54483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83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 인코딩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UTF-8</a:t>
            </a:r>
            <a:r>
              <a:rPr lang="en-US" altLang="ko-KR" dirty="0"/>
              <a:t> :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종성으로 문자를 구분하여 작성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 :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EUC-KR</a:t>
            </a:r>
            <a:r>
              <a:rPr lang="en-US" altLang="ko-KR" dirty="0"/>
              <a:t> : </a:t>
            </a:r>
            <a:r>
              <a:rPr lang="ko-KR" altLang="en-US" dirty="0"/>
              <a:t>하나의 완성 된 글자를 인식</a:t>
            </a:r>
            <a:endParaRPr lang="en-US" altLang="ko-KR" dirty="0"/>
          </a:p>
          <a:p>
            <a:pPr lvl="2"/>
            <a:r>
              <a:rPr lang="en-US" altLang="ko-KR" dirty="0"/>
              <a:t>Ex : 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뷰포트</a:t>
            </a:r>
            <a:r>
              <a:rPr lang="ko-KR" altLang="en-US" dirty="0"/>
              <a:t> 렌더링 방식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width=device-width</a:t>
            </a:r>
            <a:r>
              <a:rPr lang="en-US" altLang="ko-KR" dirty="0"/>
              <a:t> : </a:t>
            </a:r>
            <a:r>
              <a:rPr lang="ko-KR" altLang="en-US" dirty="0"/>
              <a:t>화면의 가로 너비를 각 디바이스</a:t>
            </a:r>
            <a:r>
              <a:rPr lang="en-US" altLang="ko-KR" dirty="0"/>
              <a:t>(Device)</a:t>
            </a:r>
            <a:r>
              <a:rPr lang="ko-KR" altLang="en-US" dirty="0"/>
              <a:t>의 가로 너비와 동일하게 적용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initial-scale=1.0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초기 화면 배율</a:t>
            </a:r>
            <a:r>
              <a:rPr lang="en-US" altLang="ko-KR" dirty="0"/>
              <a:t>(</a:t>
            </a:r>
            <a:r>
              <a:rPr lang="ko-KR" altLang="en-US" dirty="0"/>
              <a:t>확대 정도</a:t>
            </a:r>
            <a:r>
              <a:rPr lang="en-US" altLang="ko-KR" dirty="0"/>
              <a:t>)</a:t>
            </a:r>
            <a:r>
              <a:rPr lang="ko-KR" altLang="en-US" dirty="0"/>
              <a:t>을 설정</a:t>
            </a:r>
          </a:p>
          <a:p>
            <a:pPr lvl="1"/>
            <a:r>
              <a:rPr lang="en-US" altLang="ko-KR" dirty="0"/>
              <a:t>user-scalable=no : </a:t>
            </a:r>
            <a:r>
              <a:rPr lang="ko-KR" altLang="en-US" dirty="0"/>
              <a:t>사용자가 디바이스 화면을 확대</a:t>
            </a:r>
            <a:r>
              <a:rPr lang="en-US" altLang="ko-KR" dirty="0"/>
              <a:t>(yes)/</a:t>
            </a:r>
            <a:r>
              <a:rPr lang="ko-KR" altLang="en-US" dirty="0"/>
              <a:t>축소</a:t>
            </a:r>
            <a:r>
              <a:rPr lang="en-US" altLang="ko-KR" dirty="0"/>
              <a:t>(no)</a:t>
            </a:r>
            <a:r>
              <a:rPr lang="ko-KR" altLang="en-US" dirty="0"/>
              <a:t>할 수 있는지 설정</a:t>
            </a:r>
          </a:p>
          <a:p>
            <a:pPr lvl="1"/>
            <a:r>
              <a:rPr lang="en-US" altLang="ko-KR" dirty="0"/>
              <a:t>maximum-scale=1 : </a:t>
            </a:r>
            <a:r>
              <a:rPr lang="ko-KR" altLang="en-US" dirty="0"/>
              <a:t>사용자가 화면을 확대할 수 있는 최댓값</a:t>
            </a:r>
          </a:p>
          <a:p>
            <a:pPr lvl="1"/>
            <a:r>
              <a:rPr lang="en-US" altLang="ko-KR" dirty="0"/>
              <a:t>minimum-scale=1 : </a:t>
            </a:r>
            <a:r>
              <a:rPr lang="ko-KR" altLang="en-US" dirty="0"/>
              <a:t>사용자가 화면을 축소할 수 있는 최솟값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851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Favicon</a:t>
            </a:r>
            <a:r>
              <a:rPr lang="ko-KR" altLang="en-US" dirty="0"/>
              <a:t>이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Favorite Icon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Qué es un favicon y como añadirlo a tu web - El blog de dinahosting">
            <a:extLst>
              <a:ext uri="{FF2B5EF4-FFF2-40B4-BE49-F238E27FC236}">
                <a16:creationId xmlns:a16="http://schemas.microsoft.com/office/drawing/2014/main" id="{042C9962-8F31-58BA-BD23-31681CD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92339"/>
            <a:ext cx="5981700" cy="3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FA433-91EA-7369-FEC9-EAA7695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51" y="2192339"/>
            <a:ext cx="410584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6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Reset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 적용 된 기본 </a:t>
            </a:r>
            <a:r>
              <a:rPr lang="en-US" altLang="ko-KR" dirty="0"/>
              <a:t>CSS</a:t>
            </a:r>
            <a:r>
              <a:rPr lang="ko-KR" altLang="en-US" dirty="0"/>
              <a:t>를 초기화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r>
              <a:rPr lang="en-US" altLang="ko-KR" dirty="0"/>
              <a:t>Copy to html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코드에 삽입</a:t>
            </a:r>
            <a:r>
              <a:rPr lang="en-US" altLang="ko-KR" dirty="0"/>
              <a:t>! 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/reset-css@5.0.1/reset.min.css"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678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main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폴더에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Main.css </a:t>
            </a:r>
            <a:r>
              <a:rPr lang="ko-KR" altLang="en-US" dirty="0"/>
              <a:t>파일 생성 후 링크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정상적으로 링크가 되었는지 확인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태그에 글자 색을 설정 후</a:t>
            </a:r>
            <a:endParaRPr lang="en-US" altLang="ko-KR" dirty="0"/>
          </a:p>
          <a:p>
            <a:pPr lvl="1"/>
            <a:r>
              <a:rPr lang="en-US" altLang="ko-KR" dirty="0"/>
              <a:t>Hello, </a:t>
            </a:r>
            <a:r>
              <a:rPr lang="en-US" altLang="ko-KR" dirty="0" err="1"/>
              <a:t>starbucks</a:t>
            </a:r>
            <a:r>
              <a:rPr lang="en-US" altLang="ko-KR" dirty="0"/>
              <a:t> </a:t>
            </a:r>
            <a:r>
              <a:rPr lang="ko-KR" altLang="en-US" dirty="0"/>
              <a:t>출력 후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316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5693</TotalTime>
  <Words>6050</Words>
  <Application>Microsoft Office PowerPoint</Application>
  <PresentationFormat>와이드스크린</PresentationFormat>
  <Paragraphs>912</Paragraphs>
  <Slides>197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5" baseType="lpstr">
      <vt:lpstr>Arial</vt:lpstr>
      <vt:lpstr>맑은 고딕</vt:lpstr>
      <vt:lpstr>강한공군체 Medium</vt:lpstr>
      <vt:lpstr>Mosk Bold 700</vt:lpstr>
      <vt:lpstr>Consolas</vt:lpstr>
      <vt:lpstr>Abadi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Responsive Web</vt:lpstr>
      <vt:lpstr>@media (미디어 쿼리)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구성 파악하기!</vt:lpstr>
      <vt:lpstr>HTML로 옮기자!</vt:lpstr>
      <vt:lpstr>PowerPoint 프레젠테이션</vt:lpstr>
      <vt:lpstr>PowerPoint 프레젠테이션</vt:lpstr>
      <vt:lpstr>BEM, Block</vt:lpstr>
      <vt:lpstr>BEM, Element</vt:lpstr>
      <vt:lpstr>BEM, Modifier</vt:lpstr>
      <vt:lpstr>PowerPoint 프레젠테이션</vt:lpstr>
      <vt:lpstr>HTML로 옮기자!</vt:lpstr>
      <vt:lpstr>PowerPoint 프레젠테이션</vt:lpstr>
      <vt:lpstr>Fontawesome 사용하기!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CSS 미리 선언하기!</vt:lpstr>
      <vt:lpstr>PowerPoint 프레젠테이션</vt:lpstr>
      <vt:lpstr>기본 세팅하기!</vt:lpstr>
      <vt:lpstr>PowerPoint 프레젠테이션</vt:lpstr>
      <vt:lpstr>PowerPoint 프레젠테이션</vt:lpstr>
      <vt:lpstr>PowerPoint 프레젠테이션</vt:lpstr>
      <vt:lpstr>PowerPoint 프레젠테이션</vt:lpstr>
      <vt:lpstr>헤더 &gt; 로고</vt:lpstr>
      <vt:lpstr>구글 폰트 사용하기!</vt:lpstr>
      <vt:lpstr>구글 폰트 사용하기!</vt:lpstr>
      <vt:lpstr>PowerPoint 프레젠테이션</vt:lpstr>
      <vt:lpstr>PowerPoint 프레젠테이션</vt:lpstr>
      <vt:lpstr>PowerPoint 프레젠테이션</vt:lpstr>
      <vt:lpstr>실습, 메뉴 파트 작성하기!</vt:lpstr>
      <vt:lpstr>실습, 메뉴 파트 작성하기!</vt:lpstr>
      <vt:lpstr>PowerPoint 프레젠테이션</vt:lpstr>
      <vt:lpstr>헤더 &gt; 검색창</vt:lpstr>
      <vt:lpstr>PowerPoint 프레젠테이션</vt:lpstr>
      <vt:lpstr>실습, 돋보기 아이콘 위치 정하기!</vt:lpstr>
      <vt:lpstr>PowerPoint 프레젠테이션</vt:lpstr>
      <vt:lpstr>헤더 &gt; 로그인, 조인 파트</vt:lpstr>
      <vt:lpstr>헤더 &gt; 버튼</vt:lpstr>
      <vt:lpstr>헤더 &gt; 버튼</vt:lpstr>
      <vt:lpstr>PowerPoint 프레젠테이션</vt:lpstr>
      <vt:lpstr>모양이 좀 다르네요?</vt:lpstr>
      <vt:lpstr>인프런의 헤더 동작 확인</vt:lpstr>
      <vt:lpstr>헤더 &gt; 스페이스</vt:lpstr>
      <vt:lpstr>PowerPoint 프레젠테이션</vt:lpstr>
      <vt:lpstr>하지만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CLI(Command Line Interface)</vt:lpstr>
      <vt:lpstr>PowerPoint 프레젠테이션</vt:lpstr>
      <vt:lpstr>GUI(Graphic User Interface)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GUI(Graphic User Interface)</vt:lpstr>
      <vt:lpstr>PowerPoint 프레젠테이션</vt:lpstr>
      <vt:lpstr>PowerPoint 프레젠테이션</vt:lpstr>
      <vt:lpstr>PowerPoint 프레젠테이션</vt:lpstr>
      <vt:lpstr>기초 작업 시작!</vt:lpstr>
      <vt:lpstr>PowerPoint 프레젠테이션</vt:lpstr>
      <vt:lpstr>문자 인코딩 설정!</vt:lpstr>
      <vt:lpstr>뷰포트 렌더링 방식 설정!</vt:lpstr>
      <vt:lpstr>PowerPoint 프레젠테이션</vt:lpstr>
      <vt:lpstr>Favicon(favorite icon) 설정!</vt:lpstr>
      <vt:lpstr>Favicon(favorite icon) 설정!</vt:lpstr>
      <vt:lpstr>Reset CSS 설정!</vt:lpstr>
      <vt:lpstr>main CSS 설정!</vt:lpstr>
      <vt:lpstr>PowerPoint 프레젠테이션</vt:lpstr>
      <vt:lpstr>절대 경로</vt:lpstr>
      <vt:lpstr>상대 경로</vt:lpstr>
      <vt:lpstr>PowerPoint 프레젠테이션</vt:lpstr>
      <vt:lpstr>PowerPoint 프레젠테이션</vt:lpstr>
      <vt:lpstr>PowerPoint 프레젠테이션</vt:lpstr>
      <vt:lpstr>Open Graph 설정!</vt:lpstr>
      <vt:lpstr>Twitter Card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PowerPoint 프레젠테이션</vt:lpstr>
      <vt:lpstr>PowerPoint 프레젠테이션</vt:lpstr>
      <vt:lpstr>나눔 고딕을 적용하자!</vt:lpstr>
      <vt:lpstr>나눔 고딕을 적용하자!</vt:lpstr>
      <vt:lpstr>CSS 에도 적용!</vt:lpstr>
      <vt:lpstr>PowerPoint 프레젠테이션</vt:lpstr>
      <vt:lpstr>PowerPoint 프레젠테이션</vt:lpstr>
      <vt:lpstr>이번엔 구글 아이콘을 가져다 써요!</vt:lpstr>
      <vt:lpstr>PowerPoint 프레젠테이션</vt:lpstr>
      <vt:lpstr>원하는 스타일로 커스터마이징!</vt:lpstr>
      <vt:lpstr>원하는 아이콘 클릭 후, 가져오기!</vt:lpstr>
      <vt:lpstr>크기는 폰트 Size 로 조절!!</vt:lpstr>
      <vt:lpstr>PowerPoint 프레젠테이션</vt:lpstr>
      <vt:lpstr>PowerPoint 프레젠테이션</vt:lpstr>
      <vt:lpstr>PowerPoint 프레젠테이션</vt:lpstr>
      <vt:lpstr>PowerPoint 프레젠테이션</vt:lpstr>
      <vt:lpstr>실습, 스타벅스 헤더 서브메뉴 만들기!</vt:lpstr>
      <vt:lpstr>실습, 스타벅스 헤더 서브 메뉴 만들기!</vt:lpstr>
      <vt:lpstr>&lt;header&gt; 태그 생성</vt:lpstr>
      <vt:lpstr>&lt;header&gt;, CSS 설정</vt:lpstr>
      <vt:lpstr>&lt;header&gt;, CSS 설정</vt:lpstr>
      <vt:lpstr>로고!</vt:lpstr>
      <vt:lpstr>로고!</vt:lpstr>
      <vt:lpstr>PowerPoint 프레젠테이션</vt:lpstr>
      <vt:lpstr>서브 메뉴 만들기</vt:lpstr>
      <vt:lpstr>PowerPoint 프레젠테이션</vt:lpstr>
      <vt:lpstr>서브 메뉴 만들기, HTML 구조를 CSS로!</vt:lpstr>
      <vt:lpstr>좀… 걸리적 거리네요</vt:lpstr>
      <vt:lpstr>&lt;a&gt; 태그는 클릭을 위한 요소!</vt:lpstr>
      <vt:lpstr>서브 메뉴 꾸미기</vt:lpstr>
      <vt:lpstr>서브 메뉴 꾸미기</vt:lpstr>
      <vt:lpstr>서브 메뉴 꾸미기</vt:lpstr>
      <vt:lpstr>서브 메뉴 꾸미기</vt:lpstr>
      <vt:lpstr>서브 메뉴 꾸미기</vt:lpstr>
      <vt:lpstr>매의 눈!</vt:lpstr>
      <vt:lpstr>검색 메뉴 작업!</vt:lpstr>
      <vt:lpstr>검색 메뉴 작업!</vt:lpstr>
      <vt:lpstr>검색 메뉴 옮기기 작업!</vt:lpstr>
      <vt:lpstr>화면 배치 작업!</vt:lpstr>
      <vt:lpstr>PowerPoint 프레젠테이션</vt:lpstr>
      <vt:lpstr>PowerPoint 프레젠테이션</vt:lpstr>
      <vt:lpstr>실습, 헤더 메인 메뉴 만들기!</vt:lpstr>
      <vt:lpstr>실습, 헤더 메인 메뉴 만들기!</vt:lpstr>
      <vt:lpstr>메인 메뉴, 뼈대를 세웁시다</vt:lpstr>
      <vt:lpstr>메인 메뉴, CSS 선언하기!</vt:lpstr>
      <vt:lpstr>메인 메뉴, 시작!</vt:lpstr>
      <vt:lpstr>PowerPoint 프레젠테이션</vt:lpstr>
      <vt:lpstr>메인 메뉴 컨텐츠, 뼈대를 세우기</vt:lpstr>
      <vt:lpstr>메인 메뉴 컨텐츠, 배치!</vt:lpstr>
      <vt:lpstr>메인 메뉴 컨텐츠, 배치!</vt:lpstr>
      <vt:lpstr>메인 메뉴 컨텐츠, 배치!</vt:lpstr>
      <vt:lpstr>메인 메뉴 컨텐츠, Hover 처리</vt:lpstr>
      <vt:lpstr>메인 메뉴 컨텐츠, Common Class 처리</vt:lpstr>
      <vt:lpstr>메인 메뉴 컨텐츠, 상단 컨텐츠 작업!</vt:lpstr>
      <vt:lpstr>메인 메뉴 컨텐츠, 상단 컨텐츠 작업!</vt:lpstr>
      <vt:lpstr>메인 메뉴 컨텐츠, 상단 컨텐츠 CSS</vt:lpstr>
      <vt:lpstr>메인 메뉴 컨텐츠, 상단 컨텐츠 CSS</vt:lpstr>
      <vt:lpstr>메인 메뉴 컨텐츠, 상단 컨텐츠 CSS</vt:lpstr>
      <vt:lpstr>메인 메뉴 컨텐츠, 상단 컨텐츠 CSS</vt:lpstr>
      <vt:lpstr>메인 메뉴 컨텐츠, 하단 컨텐츠 작업!</vt:lpstr>
      <vt:lpstr>메인 메뉴 컨텐츠, 하단 컨텐츠 CSS</vt:lpstr>
      <vt:lpstr>메인 메뉴 컨텐츠, 하단 컨텐츠 CSS</vt:lpstr>
      <vt:lpstr>메인 메뉴 컨텐츠, 나머지 채우기!</vt:lpstr>
      <vt:lpstr>PowerPoint 프레젠테이션</vt:lpstr>
      <vt:lpstr>PowerPoint 프레젠테이션</vt:lpstr>
      <vt:lpstr>PowerPoint 프레젠테이션</vt:lpstr>
      <vt:lpstr>PowerPoint 프레젠테이션</vt:lpstr>
      <vt:lpstr>Badges, 움직임 관찰하기</vt:lpstr>
      <vt:lpstr>Badges, HTML 구축 + CSS 선언</vt:lpstr>
      <vt:lpstr>Badges, CSS 작업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157</cp:lastModifiedBy>
  <cp:revision>594</cp:revision>
  <dcterms:created xsi:type="dcterms:W3CDTF">2022-05-29T13:34:07Z</dcterms:created>
  <dcterms:modified xsi:type="dcterms:W3CDTF">2023-02-02T17:53:48Z</dcterms:modified>
</cp:coreProperties>
</file>